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ppt/tags/tag2.xml" ContentType="application/vnd.openxmlformats-officedocument.presentationml.tags+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3.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4.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427" r:id="rId2"/>
    <p:sldId id="462" r:id="rId3"/>
    <p:sldId id="464" r:id="rId4"/>
    <p:sldId id="465" r:id="rId5"/>
    <p:sldId id="395" r:id="rId6"/>
    <p:sldId id="472" r:id="rId7"/>
    <p:sldId id="471" r:id="rId8"/>
    <p:sldId id="463" r:id="rId9"/>
    <p:sldId id="396" r:id="rId10"/>
    <p:sldId id="469" r:id="rId11"/>
    <p:sldId id="475" r:id="rId12"/>
    <p:sldId id="397" r:id="rId13"/>
    <p:sldId id="480" r:id="rId14"/>
    <p:sldId id="468" r:id="rId15"/>
    <p:sldId id="398" r:id="rId16"/>
    <p:sldId id="474" r:id="rId17"/>
    <p:sldId id="478" r:id="rId18"/>
    <p:sldId id="477" r:id="rId19"/>
    <p:sldId id="341" r:id="rId20"/>
  </p:sldIdLst>
  <p:sldSz cx="9144000" cy="5143500" type="screen16x9"/>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5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2528A"/>
    <a:srgbClr val="FEBE00"/>
    <a:srgbClr val="FED88C"/>
    <a:srgbClr val="F86100"/>
    <a:srgbClr val="414455"/>
    <a:srgbClr val="4A4A4C"/>
    <a:srgbClr val="A6937B"/>
    <a:srgbClr val="66697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autoAdjust="0"/>
    <p:restoredTop sz="94660"/>
  </p:normalViewPr>
  <p:slideViewPr>
    <p:cSldViewPr>
      <p:cViewPr varScale="1">
        <p:scale>
          <a:sx n="104" d="100"/>
          <a:sy n="104" d="100"/>
        </p:scale>
        <p:origin x="1018" y="82"/>
      </p:cViewPr>
      <p:guideLst>
        <p:guide orient="horz" pos="259"/>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2020/2/10</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37751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83112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19</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00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33521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jp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19.xml"/><Relationship Id="rId5" Type="http://schemas.openxmlformats.org/officeDocument/2006/relationships/image" Target="../media/image4.jp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g"/><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6.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22182" y="3505722"/>
            <a:ext cx="1944216" cy="196876"/>
          </a:xfrm>
          <a:prstGeom prst="rect">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0934" y="-1676722"/>
            <a:ext cx="609600" cy="609600"/>
          </a:xfrm>
          <a:prstGeom prst="rect">
            <a:avLst/>
          </a:prstGeom>
        </p:spPr>
      </p:pic>
      <p:sp>
        <p:nvSpPr>
          <p:cNvPr id="85" name="TextBox 84"/>
          <p:cNvSpPr txBox="1"/>
          <p:nvPr/>
        </p:nvSpPr>
        <p:spPr>
          <a:xfrm>
            <a:off x="6800455" y="3479300"/>
            <a:ext cx="1313180"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指导教师：王素坤</a:t>
            </a:r>
          </a:p>
        </p:txBody>
      </p:sp>
      <p:sp>
        <p:nvSpPr>
          <p:cNvPr id="10" name="平行四边形 9"/>
          <p:cNvSpPr/>
          <p:nvPr/>
        </p:nvSpPr>
        <p:spPr>
          <a:xfrm>
            <a:off x="2051720" y="1635646"/>
            <a:ext cx="1643293" cy="3507854"/>
          </a:xfrm>
          <a:prstGeom prst="parallelogram">
            <a:avLst>
              <a:gd name="adj" fmla="val 7822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A6DF0E4C-D91E-4630-ADFB-F706EE6680CD}"/>
              </a:ext>
            </a:extLst>
          </p:cNvPr>
          <p:cNvSpPr/>
          <p:nvPr/>
        </p:nvSpPr>
        <p:spPr>
          <a:xfrm>
            <a:off x="-1692696" y="1053426"/>
            <a:ext cx="4968552" cy="2454428"/>
          </a:xfrm>
          <a:prstGeom prst="parallelogram">
            <a:avLst>
              <a:gd name="adj" fmla="val 32049"/>
            </a:avLst>
          </a:prstGeom>
          <a:blipFill dpi="0" rotWithShape="1">
            <a:blip r:embed="rId7">
              <a:extLst>
                <a:ext uri="{28A0092B-C50C-407E-A947-70E740481C1C}">
                  <a14:useLocalDpi xmlns:a14="http://schemas.microsoft.com/office/drawing/2010/main" val="0"/>
                </a:ext>
              </a:extLst>
            </a:blip>
            <a:srcRect/>
            <a:stretch>
              <a:fillRect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a:extLst>
              <a:ext uri="{FF2B5EF4-FFF2-40B4-BE49-F238E27FC236}">
                <a16:creationId xmlns:a16="http://schemas.microsoft.com/office/drawing/2014/main" id="{580E09C9-5E04-479E-AB48-D72FAD139043}"/>
              </a:ext>
            </a:extLst>
          </p:cNvPr>
          <p:cNvSpPr/>
          <p:nvPr/>
        </p:nvSpPr>
        <p:spPr>
          <a:xfrm>
            <a:off x="3572083" y="-1046179"/>
            <a:ext cx="1643293" cy="3507854"/>
          </a:xfrm>
          <a:prstGeom prst="parallelogram">
            <a:avLst>
              <a:gd name="adj" fmla="val 78226"/>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a:extLst>
              <a:ext uri="{FF2B5EF4-FFF2-40B4-BE49-F238E27FC236}">
                <a16:creationId xmlns:a16="http://schemas.microsoft.com/office/drawing/2014/main" id="{7C2CC713-E3A2-44AB-A4E1-79ACD5785657}"/>
              </a:ext>
            </a:extLst>
          </p:cNvPr>
          <p:cNvSpPr/>
          <p:nvPr/>
        </p:nvSpPr>
        <p:spPr>
          <a:xfrm>
            <a:off x="2631298" y="707748"/>
            <a:ext cx="869368" cy="1855796"/>
          </a:xfrm>
          <a:prstGeom prst="parallelogram">
            <a:avLst>
              <a:gd name="adj" fmla="val 78226"/>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8DDDC24D-9495-4B46-A457-27F37898DFD5}"/>
              </a:ext>
            </a:extLst>
          </p:cNvPr>
          <p:cNvSpPr/>
          <p:nvPr/>
        </p:nvSpPr>
        <p:spPr>
          <a:xfrm>
            <a:off x="2411760" y="0"/>
            <a:ext cx="936103" cy="2155303"/>
          </a:xfrm>
          <a:prstGeom prst="parallelogram">
            <a:avLst>
              <a:gd name="adj" fmla="val 7955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7">
            <a:extLst>
              <a:ext uri="{FF2B5EF4-FFF2-40B4-BE49-F238E27FC236}">
                <a16:creationId xmlns:a16="http://schemas.microsoft.com/office/drawing/2014/main" id="{6F56DCAC-55B0-4E2C-B304-F87CDEAEE17E}"/>
              </a:ext>
            </a:extLst>
          </p:cNvPr>
          <p:cNvSpPr>
            <a:spLocks noChangeArrowheads="1"/>
          </p:cNvSpPr>
          <p:nvPr/>
        </p:nvSpPr>
        <p:spPr bwMode="auto">
          <a:xfrm>
            <a:off x="3766430" y="2290554"/>
            <a:ext cx="5622719"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感受人工智能的魅力</a:t>
            </a:r>
          </a:p>
        </p:txBody>
      </p:sp>
      <p:sp>
        <p:nvSpPr>
          <p:cNvPr id="29" name="TextBox 7">
            <a:extLst>
              <a:ext uri="{FF2B5EF4-FFF2-40B4-BE49-F238E27FC236}">
                <a16:creationId xmlns:a16="http://schemas.microsoft.com/office/drawing/2014/main" id="{42C57105-2C90-46A9-8987-D42EBD813A05}"/>
              </a:ext>
            </a:extLst>
          </p:cNvPr>
          <p:cNvSpPr>
            <a:spLocks noChangeArrowheads="1"/>
          </p:cNvSpPr>
          <p:nvPr/>
        </p:nvSpPr>
        <p:spPr bwMode="auto">
          <a:xfrm>
            <a:off x="4258562" y="2978981"/>
            <a:ext cx="4534011" cy="29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9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16</a:t>
            </a:r>
            <a:r>
              <a:rPr lang="zh-CN" altLang="en-US" sz="19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汉班 徐仁君</a:t>
            </a:r>
          </a:p>
        </p:txBody>
      </p:sp>
    </p:spTree>
    <p:extLst>
      <p:ext uri="{BB962C8B-B14F-4D97-AF65-F5344CB8AC3E}">
        <p14:creationId xmlns:p14="http://schemas.microsoft.com/office/powerpoint/2010/main" val="283118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0-#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childTnLst>
                          </p:cTn>
                        </p:par>
                        <p:par>
                          <p:cTn id="27" fill="hold">
                            <p:stCondLst>
                              <p:cond delay="25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 by="(-#ppt_w*2)" calcmode="lin" valueType="num">
                                      <p:cBhvr rctx="PPT">
                                        <p:cTn id="30" dur="500" autoRev="1" fill="hold">
                                          <p:stCondLst>
                                            <p:cond delay="0"/>
                                          </p:stCondLst>
                                        </p:cTn>
                                        <p:tgtEl>
                                          <p:spTgt spid="28"/>
                                        </p:tgtEl>
                                        <p:attrNameLst>
                                          <p:attrName>ppt_w</p:attrName>
                                        </p:attrNameLst>
                                      </p:cBhvr>
                                    </p:anim>
                                    <p:anim by="(#ppt_w*0.50)" calcmode="lin" valueType="num">
                                      <p:cBhvr>
                                        <p:cTn id="31" dur="500" decel="50000" autoRev="1" fill="hold">
                                          <p:stCondLst>
                                            <p:cond delay="0"/>
                                          </p:stCondLst>
                                        </p:cTn>
                                        <p:tgtEl>
                                          <p:spTgt spid="28"/>
                                        </p:tgtEl>
                                        <p:attrNameLst>
                                          <p:attrName>ppt_x</p:attrName>
                                        </p:attrNameLst>
                                      </p:cBhvr>
                                    </p:anim>
                                    <p:anim from="(-#ppt_h/2)" to="(#ppt_y)" calcmode="lin" valueType="num">
                                      <p:cBhvr>
                                        <p:cTn id="32" dur="1000" fill="hold">
                                          <p:stCondLst>
                                            <p:cond delay="0"/>
                                          </p:stCondLst>
                                        </p:cTn>
                                        <p:tgtEl>
                                          <p:spTgt spid="28"/>
                                        </p:tgtEl>
                                        <p:attrNameLst>
                                          <p:attrName>ppt_y</p:attrName>
                                        </p:attrNameLst>
                                      </p:cBhvr>
                                    </p:anim>
                                    <p:animRot by="21600000">
                                      <p:cBhvr>
                                        <p:cTn id="33" dur="1000" fill="hold">
                                          <p:stCondLst>
                                            <p:cond delay="0"/>
                                          </p:stCondLst>
                                        </p:cTn>
                                        <p:tgtEl>
                                          <p:spTgt spid="28"/>
                                        </p:tgtEl>
                                        <p:attrNameLst>
                                          <p:attrName>r</p:attrName>
                                        </p:attrNameLst>
                                      </p:cBhvr>
                                    </p:animRot>
                                  </p:childTnLst>
                                </p:cTn>
                              </p:par>
                            </p:childTnLst>
                          </p:cTn>
                        </p:par>
                        <p:par>
                          <p:cTn id="34" fill="hold">
                            <p:stCondLst>
                              <p:cond delay="4300"/>
                            </p:stCondLst>
                            <p:childTnLst>
                              <p:par>
                                <p:cTn id="35" presetID="36" presetClass="emph" presetSubtype="0" fill="hold" grpId="1" nodeType="afterEffect">
                                  <p:stCondLst>
                                    <p:cond delay="0"/>
                                  </p:stCondLst>
                                  <p:iterate type="lt">
                                    <p:tmPct val="10000"/>
                                  </p:iterate>
                                  <p:childTnLst>
                                    <p:animScale>
                                      <p:cBhvr>
                                        <p:cTn id="36" dur="250" autoRev="1" fill="hold">
                                          <p:stCondLst>
                                            <p:cond delay="0"/>
                                          </p:stCondLst>
                                        </p:cTn>
                                        <p:tgtEl>
                                          <p:spTgt spid="28"/>
                                        </p:tgtEl>
                                      </p:cBhvr>
                                      <p:to x="80000" y="100000"/>
                                    </p:animScale>
                                    <p:anim by="(#ppt_w*0.10)" calcmode="lin" valueType="num">
                                      <p:cBhvr>
                                        <p:cTn id="37" dur="250" autoRev="1" fill="hold">
                                          <p:stCondLst>
                                            <p:cond delay="0"/>
                                          </p:stCondLst>
                                        </p:cTn>
                                        <p:tgtEl>
                                          <p:spTgt spid="28"/>
                                        </p:tgtEl>
                                        <p:attrNameLst>
                                          <p:attrName>ppt_x</p:attrName>
                                        </p:attrNameLst>
                                      </p:cBhvr>
                                    </p:anim>
                                    <p:anim by="(-#ppt_w*0.10)" calcmode="lin" valueType="num">
                                      <p:cBhvr>
                                        <p:cTn id="38" dur="250" autoRev="1" fill="hold">
                                          <p:stCondLst>
                                            <p:cond delay="0"/>
                                          </p:stCondLst>
                                        </p:cTn>
                                        <p:tgtEl>
                                          <p:spTgt spid="28"/>
                                        </p:tgtEl>
                                        <p:attrNameLst>
                                          <p:attrName>ppt_y</p:attrName>
                                        </p:attrNameLst>
                                      </p:cBhvr>
                                    </p:anim>
                                    <p:animRot by="-480000">
                                      <p:cBhvr>
                                        <p:cTn id="39" dur="250" autoRev="1" fill="hold">
                                          <p:stCondLst>
                                            <p:cond delay="0"/>
                                          </p:stCondLst>
                                        </p:cTn>
                                        <p:tgtEl>
                                          <p:spTgt spid="28"/>
                                        </p:tgtEl>
                                        <p:attrNameLst>
                                          <p:attrName>r</p:attrName>
                                        </p:attrNameLst>
                                      </p:cBhvr>
                                    </p:animRot>
                                  </p:childTnLst>
                                </p:cTn>
                              </p:par>
                            </p:childTnLst>
                          </p:cTn>
                        </p:par>
                        <p:par>
                          <p:cTn id="40" fill="hold">
                            <p:stCondLst>
                              <p:cond delay="5200"/>
                            </p:stCondLst>
                            <p:childTnLst>
                              <p:par>
                                <p:cTn id="41" presetID="42"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childTnLst>
                          </p:cTn>
                        </p:par>
                        <p:par>
                          <p:cTn id="46" fill="hold">
                            <p:stCondLst>
                              <p:cond delay="6200"/>
                            </p:stCondLst>
                            <p:childTnLst>
                              <p:par>
                                <p:cTn id="47" presetID="14" presetClass="entr" presetSubtype="1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randombar(horizontal)">
                                      <p:cBhvr>
                                        <p:cTn id="49" dur="500"/>
                                        <p:tgtEl>
                                          <p:spTgt spid="5"/>
                                        </p:tgtEl>
                                      </p:cBhvr>
                                    </p:animEffect>
                                  </p:childTnLst>
                                </p:cTn>
                              </p:par>
                            </p:childTnLst>
                          </p:cTn>
                        </p:par>
                        <p:par>
                          <p:cTn id="50" fill="hold">
                            <p:stCondLst>
                              <p:cond delay="6700"/>
                            </p:stCondLst>
                            <p:childTnLst>
                              <p:par>
                                <p:cTn id="51" presetID="42"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1000"/>
                                        <p:tgtEl>
                                          <p:spTgt spid="85"/>
                                        </p:tgtEl>
                                      </p:cBhvr>
                                    </p:animEffect>
                                    <p:anim calcmode="lin" valueType="num">
                                      <p:cBhvr>
                                        <p:cTn id="54" dur="1000" fill="hold"/>
                                        <p:tgtEl>
                                          <p:spTgt spid="85"/>
                                        </p:tgtEl>
                                        <p:attrNameLst>
                                          <p:attrName>ppt_x</p:attrName>
                                        </p:attrNameLst>
                                      </p:cBhvr>
                                      <p:tavLst>
                                        <p:tav tm="0">
                                          <p:val>
                                            <p:strVal val="#ppt_x"/>
                                          </p:val>
                                        </p:tav>
                                        <p:tav tm="100000">
                                          <p:val>
                                            <p:strVal val="#ppt_x"/>
                                          </p:val>
                                        </p:tav>
                                      </p:tavLst>
                                    </p:anim>
                                    <p:anim calcmode="lin" valueType="num">
                                      <p:cBhvr>
                                        <p:cTn id="5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 repeatCount="indefinite" fill="remove" display="0">
                  <p:stCondLst>
                    <p:cond delay="indefinite"/>
                  </p:stCondLst>
                  <p:endCondLst>
                    <p:cond evt="onStopAudio" delay="0">
                      <p:tgtEl>
                        <p:sldTgt/>
                      </p:tgtEl>
                    </p:cond>
                  </p:endCondLst>
                </p:cTn>
                <p:tgtEl>
                  <p:spTgt spid="39"/>
                </p:tgtEl>
              </p:cMediaNode>
            </p:audio>
          </p:childTnLst>
        </p:cTn>
      </p:par>
    </p:tnLst>
    <p:bldLst>
      <p:bldP spid="5" grpId="0" animBg="1"/>
      <p:bldP spid="85" grpId="0"/>
      <p:bldP spid="10" grpId="0" animBg="1"/>
      <p:bldP spid="6" grpId="0" animBg="1"/>
      <p:bldP spid="24" grpId="0" animBg="1"/>
      <p:bldP spid="26" grpId="0" animBg="1"/>
      <p:bldP spid="27" grpId="0" animBg="1"/>
      <p:bldP spid="28" grpId="0"/>
      <p:bldP spid="28" grpId="1"/>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2"/>
          <p:cNvSpPr txBox="1"/>
          <p:nvPr/>
        </p:nvSpPr>
        <p:spPr>
          <a:xfrm>
            <a:off x="2382763" y="772865"/>
            <a:ext cx="2750753" cy="184666"/>
          </a:xfrm>
          <a:prstGeom prst="rect">
            <a:avLst/>
          </a:prstGeom>
          <a:noFill/>
        </p:spPr>
        <p:txBody>
          <a:bodyPr wrap="none" lIns="0" tIns="0" rIns="0" bIns="0">
            <a:normAutofit fontScale="92500" lnSpcReduction="20000"/>
          </a:bodyPr>
          <a:lstStyle/>
          <a:p>
            <a:pPr lvl="0">
              <a:defRPr/>
            </a:pPr>
            <a:r>
              <a:rPr lang="zh-CN" altLang="en-US" sz="1600" b="1" dirty="0">
                <a:solidFill>
                  <a:schemeClr val="accent4">
                    <a:lumMod val="100000"/>
                  </a:schemeClr>
                </a:solidFill>
              </a:rPr>
              <a:t>机器翻译</a:t>
            </a:r>
          </a:p>
        </p:txBody>
      </p:sp>
      <p:sp>
        <p:nvSpPr>
          <p:cNvPr id="11" name="TextBox 26"/>
          <p:cNvSpPr txBox="1"/>
          <p:nvPr/>
        </p:nvSpPr>
        <p:spPr>
          <a:xfrm>
            <a:off x="4966794" y="2691780"/>
            <a:ext cx="2750753" cy="312018"/>
          </a:xfrm>
          <a:prstGeom prst="rect">
            <a:avLst/>
          </a:prstGeom>
          <a:noFill/>
        </p:spPr>
        <p:txBody>
          <a:bodyPr wrap="none" lIns="0" tIns="0" rIns="0" bIns="0">
            <a:normAutofit/>
          </a:bodyPr>
          <a:lstStyle/>
          <a:p>
            <a:r>
              <a:rPr lang="zh-CN" altLang="en-US" sz="1600" b="1" dirty="0">
                <a:solidFill>
                  <a:schemeClr val="accent4">
                    <a:lumMod val="100000"/>
                  </a:schemeClr>
                </a:solidFill>
              </a:rPr>
              <a:t>语义理解</a:t>
            </a:r>
          </a:p>
        </p:txBody>
      </p:sp>
      <p:sp>
        <p:nvSpPr>
          <p:cNvPr id="9" name="TextBox 29"/>
          <p:cNvSpPr txBox="1"/>
          <p:nvPr/>
        </p:nvSpPr>
        <p:spPr>
          <a:xfrm>
            <a:off x="2569235" y="4563662"/>
            <a:ext cx="2750753" cy="312018"/>
          </a:xfrm>
          <a:prstGeom prst="rect">
            <a:avLst/>
          </a:prstGeom>
          <a:noFill/>
        </p:spPr>
        <p:txBody>
          <a:bodyPr wrap="none" lIns="0" tIns="0" rIns="0" bIns="0">
            <a:normAutofit/>
          </a:bodyPr>
          <a:lstStyle/>
          <a:p>
            <a:r>
              <a:rPr lang="zh-CN" altLang="en-US" sz="1600" b="1" dirty="0">
                <a:solidFill>
                  <a:schemeClr val="accent3">
                    <a:lumMod val="100000"/>
                  </a:schemeClr>
                </a:solidFill>
              </a:rPr>
              <a:t>问答系统</a:t>
            </a:r>
          </a:p>
        </p:txBody>
      </p:sp>
      <p:grpSp>
        <p:nvGrpSpPr>
          <p:cNvPr id="2" name="组合 1"/>
          <p:cNvGrpSpPr/>
          <p:nvPr/>
        </p:nvGrpSpPr>
        <p:grpSpPr>
          <a:xfrm>
            <a:off x="1515723" y="969493"/>
            <a:ext cx="3346256" cy="3449679"/>
            <a:chOff x="1515723" y="969493"/>
            <a:chExt cx="3346256" cy="3449679"/>
          </a:xfrm>
        </p:grpSpPr>
        <p:grpSp>
          <p:nvGrpSpPr>
            <p:cNvPr id="4" name="Group 1"/>
            <p:cNvGrpSpPr/>
            <p:nvPr/>
          </p:nvGrpSpPr>
          <p:grpSpPr>
            <a:xfrm>
              <a:off x="1515723" y="969493"/>
              <a:ext cx="3346256" cy="3449679"/>
              <a:chOff x="2020964" y="1292657"/>
              <a:chExt cx="4461674" cy="4599572"/>
            </a:xfrm>
          </p:grpSpPr>
          <p:sp>
            <p:nvSpPr>
              <p:cNvPr id="15" name="Freeform: Shape 4"/>
              <p:cNvSpPr/>
              <p:nvPr/>
            </p:nvSpPr>
            <p:spPr>
              <a:xfrm>
                <a:off x="3009449" y="2425847"/>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5"/>
              <p:cNvSpPr/>
              <p:nvPr/>
            </p:nvSpPr>
            <p:spPr>
              <a:xfrm rot="5400000">
                <a:off x="2166476" y="2985635"/>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Freeform: Shape 6"/>
              <p:cNvSpPr/>
              <p:nvPr/>
            </p:nvSpPr>
            <p:spPr>
              <a:xfrm rot="16200000">
                <a:off x="1810422" y="1859252"/>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Oval 7"/>
              <p:cNvSpPr>
                <a:spLocks noChangeAspect="1"/>
              </p:cNvSpPr>
              <p:nvPr/>
            </p:nvSpPr>
            <p:spPr>
              <a:xfrm>
                <a:off x="2020964" y="2419040"/>
                <a:ext cx="2339999" cy="2340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9" name="Group 8"/>
              <p:cNvGrpSpPr>
                <a:grpSpLocks noChangeAspect="1"/>
              </p:cNvGrpSpPr>
              <p:nvPr/>
            </p:nvGrpSpPr>
            <p:grpSpPr>
              <a:xfrm>
                <a:off x="2837798" y="2832825"/>
                <a:ext cx="701772" cy="355443"/>
                <a:chOff x="4325938" y="280988"/>
                <a:chExt cx="488950" cy="247650"/>
              </a:xfrm>
              <a:solidFill>
                <a:schemeClr val="bg1"/>
              </a:solidFill>
            </p:grpSpPr>
            <p:sp>
              <p:nvSpPr>
                <p:cNvPr id="21" name="Freeform: Shape 12"/>
                <p:cNvSpPr>
                  <a:spLocks/>
                </p:cNvSpPr>
                <p:nvPr/>
              </p:nvSpPr>
              <p:spPr bwMode="auto">
                <a:xfrm>
                  <a:off x="4325938" y="458788"/>
                  <a:ext cx="69850" cy="69850"/>
                </a:xfrm>
                <a:custGeom>
                  <a:avLst/>
                  <a:gdLst>
                    <a:gd name="T0" fmla="*/ 44 w 44"/>
                    <a:gd name="T1" fmla="*/ 22 h 44"/>
                    <a:gd name="T2" fmla="*/ 44 w 44"/>
                    <a:gd name="T3" fmla="*/ 22 h 44"/>
                    <a:gd name="T4" fmla="*/ 42 w 44"/>
                    <a:gd name="T5" fmla="*/ 30 h 44"/>
                    <a:gd name="T6" fmla="*/ 36 w 44"/>
                    <a:gd name="T7" fmla="*/ 36 h 44"/>
                    <a:gd name="T8" fmla="*/ 30 w 44"/>
                    <a:gd name="T9" fmla="*/ 42 h 44"/>
                    <a:gd name="T10" fmla="*/ 22 w 44"/>
                    <a:gd name="T11" fmla="*/ 44 h 44"/>
                    <a:gd name="T12" fmla="*/ 22 w 44"/>
                    <a:gd name="T13" fmla="*/ 44 h 44"/>
                    <a:gd name="T14" fmla="*/ 14 w 44"/>
                    <a:gd name="T15" fmla="*/ 42 h 44"/>
                    <a:gd name="T16" fmla="*/ 6 w 44"/>
                    <a:gd name="T17" fmla="*/ 36 h 44"/>
                    <a:gd name="T18" fmla="*/ 2 w 44"/>
                    <a:gd name="T19" fmla="*/ 30 h 44"/>
                    <a:gd name="T20" fmla="*/ 0 w 44"/>
                    <a:gd name="T21" fmla="*/ 22 h 44"/>
                    <a:gd name="T22" fmla="*/ 0 w 44"/>
                    <a:gd name="T23" fmla="*/ 22 h 44"/>
                    <a:gd name="T24" fmla="*/ 2 w 44"/>
                    <a:gd name="T25" fmla="*/ 14 h 44"/>
                    <a:gd name="T26" fmla="*/ 6 w 44"/>
                    <a:gd name="T27" fmla="*/ 6 h 44"/>
                    <a:gd name="T28" fmla="*/ 14 w 44"/>
                    <a:gd name="T29" fmla="*/ 2 h 44"/>
                    <a:gd name="T30" fmla="*/ 22 w 44"/>
                    <a:gd name="T31" fmla="*/ 0 h 44"/>
                    <a:gd name="T32" fmla="*/ 22 w 44"/>
                    <a:gd name="T33" fmla="*/ 0 h 44"/>
                    <a:gd name="T34" fmla="*/ 30 w 44"/>
                    <a:gd name="T35" fmla="*/ 2 h 44"/>
                    <a:gd name="T36" fmla="*/ 36 w 44"/>
                    <a:gd name="T37" fmla="*/ 6 h 44"/>
                    <a:gd name="T38" fmla="*/ 42 w 44"/>
                    <a:gd name="T39" fmla="*/ 14 h 44"/>
                    <a:gd name="T40" fmla="*/ 44 w 44"/>
                    <a:gd name="T41" fmla="*/ 22 h 44"/>
                    <a:gd name="T42" fmla="*/ 44 w 44"/>
                    <a:gd name="T4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44" y="22"/>
                      </a:moveTo>
                      <a:lnTo>
                        <a:pt x="44" y="22"/>
                      </a:lnTo>
                      <a:lnTo>
                        <a:pt x="42" y="30"/>
                      </a:lnTo>
                      <a:lnTo>
                        <a:pt x="36" y="36"/>
                      </a:lnTo>
                      <a:lnTo>
                        <a:pt x="30" y="42"/>
                      </a:lnTo>
                      <a:lnTo>
                        <a:pt x="22" y="44"/>
                      </a:lnTo>
                      <a:lnTo>
                        <a:pt x="22" y="44"/>
                      </a:lnTo>
                      <a:lnTo>
                        <a:pt x="14" y="42"/>
                      </a:lnTo>
                      <a:lnTo>
                        <a:pt x="6" y="36"/>
                      </a:lnTo>
                      <a:lnTo>
                        <a:pt x="2" y="30"/>
                      </a:lnTo>
                      <a:lnTo>
                        <a:pt x="0" y="22"/>
                      </a:lnTo>
                      <a:lnTo>
                        <a:pt x="0" y="22"/>
                      </a:lnTo>
                      <a:lnTo>
                        <a:pt x="2" y="14"/>
                      </a:lnTo>
                      <a:lnTo>
                        <a:pt x="6" y="6"/>
                      </a:lnTo>
                      <a:lnTo>
                        <a:pt x="14" y="2"/>
                      </a:lnTo>
                      <a:lnTo>
                        <a:pt x="22" y="0"/>
                      </a:lnTo>
                      <a:lnTo>
                        <a:pt x="22" y="0"/>
                      </a:lnTo>
                      <a:lnTo>
                        <a:pt x="30" y="2"/>
                      </a:lnTo>
                      <a:lnTo>
                        <a:pt x="36" y="6"/>
                      </a:lnTo>
                      <a:lnTo>
                        <a:pt x="42" y="14"/>
                      </a:lnTo>
                      <a:lnTo>
                        <a:pt x="44" y="22"/>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Freeform: Shape 13"/>
                <p:cNvSpPr>
                  <a:spLocks/>
                </p:cNvSpPr>
                <p:nvPr/>
              </p:nvSpPr>
              <p:spPr bwMode="auto">
                <a:xfrm>
                  <a:off x="4414838" y="401638"/>
                  <a:ext cx="66675" cy="66675"/>
                </a:xfrm>
                <a:custGeom>
                  <a:avLst/>
                  <a:gdLst>
                    <a:gd name="T0" fmla="*/ 42 w 42"/>
                    <a:gd name="T1" fmla="*/ 20 h 42"/>
                    <a:gd name="T2" fmla="*/ 42 w 42"/>
                    <a:gd name="T3" fmla="*/ 20 h 42"/>
                    <a:gd name="T4" fmla="*/ 42 w 42"/>
                    <a:gd name="T5" fmla="*/ 30 h 42"/>
                    <a:gd name="T6" fmla="*/ 36 w 42"/>
                    <a:gd name="T7" fmla="*/ 36 h 42"/>
                    <a:gd name="T8" fmla="*/ 30 w 42"/>
                    <a:gd name="T9" fmla="*/ 40 h 42"/>
                    <a:gd name="T10" fmla="*/ 22 w 42"/>
                    <a:gd name="T11" fmla="*/ 42 h 42"/>
                    <a:gd name="T12" fmla="*/ 22 w 42"/>
                    <a:gd name="T13" fmla="*/ 42 h 42"/>
                    <a:gd name="T14" fmla="*/ 12 w 42"/>
                    <a:gd name="T15" fmla="*/ 40 h 42"/>
                    <a:gd name="T16" fmla="*/ 6 w 42"/>
                    <a:gd name="T17" fmla="*/ 36 h 42"/>
                    <a:gd name="T18" fmla="*/ 2 w 42"/>
                    <a:gd name="T19" fmla="*/ 30 h 42"/>
                    <a:gd name="T20" fmla="*/ 0 w 42"/>
                    <a:gd name="T21" fmla="*/ 20 h 42"/>
                    <a:gd name="T22" fmla="*/ 0 w 42"/>
                    <a:gd name="T23" fmla="*/ 20 h 42"/>
                    <a:gd name="T24" fmla="*/ 2 w 42"/>
                    <a:gd name="T25" fmla="*/ 12 h 42"/>
                    <a:gd name="T26" fmla="*/ 6 w 42"/>
                    <a:gd name="T27" fmla="*/ 6 h 42"/>
                    <a:gd name="T28" fmla="*/ 12 w 42"/>
                    <a:gd name="T29" fmla="*/ 0 h 42"/>
                    <a:gd name="T30" fmla="*/ 22 w 42"/>
                    <a:gd name="T31" fmla="*/ 0 h 42"/>
                    <a:gd name="T32" fmla="*/ 22 w 42"/>
                    <a:gd name="T33" fmla="*/ 0 h 42"/>
                    <a:gd name="T34" fmla="*/ 30 w 42"/>
                    <a:gd name="T35" fmla="*/ 0 h 42"/>
                    <a:gd name="T36" fmla="*/ 36 w 42"/>
                    <a:gd name="T37" fmla="*/ 6 h 42"/>
                    <a:gd name="T38" fmla="*/ 42 w 42"/>
                    <a:gd name="T39" fmla="*/ 12 h 42"/>
                    <a:gd name="T40" fmla="*/ 42 w 42"/>
                    <a:gd name="T41" fmla="*/ 20 h 42"/>
                    <a:gd name="T42" fmla="*/ 42 w 42"/>
                    <a:gd name="T4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42" y="20"/>
                      </a:moveTo>
                      <a:lnTo>
                        <a:pt x="42" y="20"/>
                      </a:lnTo>
                      <a:lnTo>
                        <a:pt x="42" y="30"/>
                      </a:lnTo>
                      <a:lnTo>
                        <a:pt x="36" y="36"/>
                      </a:lnTo>
                      <a:lnTo>
                        <a:pt x="30" y="40"/>
                      </a:lnTo>
                      <a:lnTo>
                        <a:pt x="22" y="42"/>
                      </a:lnTo>
                      <a:lnTo>
                        <a:pt x="22" y="42"/>
                      </a:lnTo>
                      <a:lnTo>
                        <a:pt x="12" y="40"/>
                      </a:lnTo>
                      <a:lnTo>
                        <a:pt x="6" y="36"/>
                      </a:lnTo>
                      <a:lnTo>
                        <a:pt x="2" y="30"/>
                      </a:lnTo>
                      <a:lnTo>
                        <a:pt x="0" y="20"/>
                      </a:lnTo>
                      <a:lnTo>
                        <a:pt x="0" y="20"/>
                      </a:lnTo>
                      <a:lnTo>
                        <a:pt x="2" y="12"/>
                      </a:lnTo>
                      <a:lnTo>
                        <a:pt x="6" y="6"/>
                      </a:lnTo>
                      <a:lnTo>
                        <a:pt x="12" y="0"/>
                      </a:lnTo>
                      <a:lnTo>
                        <a:pt x="22" y="0"/>
                      </a:lnTo>
                      <a:lnTo>
                        <a:pt x="22" y="0"/>
                      </a:lnTo>
                      <a:lnTo>
                        <a:pt x="30" y="0"/>
                      </a:lnTo>
                      <a:lnTo>
                        <a:pt x="36" y="6"/>
                      </a:lnTo>
                      <a:lnTo>
                        <a:pt x="42" y="12"/>
                      </a:lnTo>
                      <a:lnTo>
                        <a:pt x="42" y="20"/>
                      </a:lnTo>
                      <a:lnTo>
                        <a:pt x="4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Freeform: Shape 14"/>
                <p:cNvSpPr>
                  <a:spLocks/>
                </p:cNvSpPr>
                <p:nvPr/>
              </p:nvSpPr>
              <p:spPr bwMode="auto">
                <a:xfrm>
                  <a:off x="4513263" y="427038"/>
                  <a:ext cx="69850" cy="69850"/>
                </a:xfrm>
                <a:custGeom>
                  <a:avLst/>
                  <a:gdLst>
                    <a:gd name="T0" fmla="*/ 44 w 44"/>
                    <a:gd name="T1" fmla="*/ 22 h 44"/>
                    <a:gd name="T2" fmla="*/ 44 w 44"/>
                    <a:gd name="T3" fmla="*/ 22 h 44"/>
                    <a:gd name="T4" fmla="*/ 42 w 44"/>
                    <a:gd name="T5" fmla="*/ 32 h 44"/>
                    <a:gd name="T6" fmla="*/ 36 w 44"/>
                    <a:gd name="T7" fmla="*/ 38 h 44"/>
                    <a:gd name="T8" fmla="*/ 30 w 44"/>
                    <a:gd name="T9" fmla="*/ 42 h 44"/>
                    <a:gd name="T10" fmla="*/ 22 w 44"/>
                    <a:gd name="T11" fmla="*/ 44 h 44"/>
                    <a:gd name="T12" fmla="*/ 22 w 44"/>
                    <a:gd name="T13" fmla="*/ 44 h 44"/>
                    <a:gd name="T14" fmla="*/ 14 w 44"/>
                    <a:gd name="T15" fmla="*/ 42 h 44"/>
                    <a:gd name="T16" fmla="*/ 6 w 44"/>
                    <a:gd name="T17" fmla="*/ 38 h 44"/>
                    <a:gd name="T18" fmla="*/ 2 w 44"/>
                    <a:gd name="T19" fmla="*/ 32 h 44"/>
                    <a:gd name="T20" fmla="*/ 0 w 44"/>
                    <a:gd name="T21" fmla="*/ 22 h 44"/>
                    <a:gd name="T22" fmla="*/ 0 w 44"/>
                    <a:gd name="T23" fmla="*/ 22 h 44"/>
                    <a:gd name="T24" fmla="*/ 2 w 44"/>
                    <a:gd name="T25" fmla="*/ 14 h 44"/>
                    <a:gd name="T26" fmla="*/ 6 w 44"/>
                    <a:gd name="T27" fmla="*/ 8 h 44"/>
                    <a:gd name="T28" fmla="*/ 14 w 44"/>
                    <a:gd name="T29" fmla="*/ 2 h 44"/>
                    <a:gd name="T30" fmla="*/ 22 w 44"/>
                    <a:gd name="T31" fmla="*/ 0 h 44"/>
                    <a:gd name="T32" fmla="*/ 22 w 44"/>
                    <a:gd name="T33" fmla="*/ 0 h 44"/>
                    <a:gd name="T34" fmla="*/ 30 w 44"/>
                    <a:gd name="T35" fmla="*/ 2 h 44"/>
                    <a:gd name="T36" fmla="*/ 36 w 44"/>
                    <a:gd name="T37" fmla="*/ 8 h 44"/>
                    <a:gd name="T38" fmla="*/ 42 w 44"/>
                    <a:gd name="T39" fmla="*/ 14 h 44"/>
                    <a:gd name="T40" fmla="*/ 44 w 44"/>
                    <a:gd name="T41" fmla="*/ 22 h 44"/>
                    <a:gd name="T42" fmla="*/ 44 w 44"/>
                    <a:gd name="T4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44" y="22"/>
                      </a:moveTo>
                      <a:lnTo>
                        <a:pt x="44" y="22"/>
                      </a:lnTo>
                      <a:lnTo>
                        <a:pt x="42" y="32"/>
                      </a:lnTo>
                      <a:lnTo>
                        <a:pt x="36" y="38"/>
                      </a:lnTo>
                      <a:lnTo>
                        <a:pt x="30" y="42"/>
                      </a:lnTo>
                      <a:lnTo>
                        <a:pt x="22" y="44"/>
                      </a:lnTo>
                      <a:lnTo>
                        <a:pt x="22" y="44"/>
                      </a:lnTo>
                      <a:lnTo>
                        <a:pt x="14" y="42"/>
                      </a:lnTo>
                      <a:lnTo>
                        <a:pt x="6" y="38"/>
                      </a:lnTo>
                      <a:lnTo>
                        <a:pt x="2" y="32"/>
                      </a:lnTo>
                      <a:lnTo>
                        <a:pt x="0" y="22"/>
                      </a:lnTo>
                      <a:lnTo>
                        <a:pt x="0" y="22"/>
                      </a:lnTo>
                      <a:lnTo>
                        <a:pt x="2" y="14"/>
                      </a:lnTo>
                      <a:lnTo>
                        <a:pt x="6" y="8"/>
                      </a:lnTo>
                      <a:lnTo>
                        <a:pt x="14" y="2"/>
                      </a:lnTo>
                      <a:lnTo>
                        <a:pt x="22" y="0"/>
                      </a:lnTo>
                      <a:lnTo>
                        <a:pt x="22" y="0"/>
                      </a:lnTo>
                      <a:lnTo>
                        <a:pt x="30" y="2"/>
                      </a:lnTo>
                      <a:lnTo>
                        <a:pt x="36" y="8"/>
                      </a:lnTo>
                      <a:lnTo>
                        <a:pt x="42" y="14"/>
                      </a:lnTo>
                      <a:lnTo>
                        <a:pt x="44" y="22"/>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Freeform: Shape 15"/>
                <p:cNvSpPr>
                  <a:spLocks/>
                </p:cNvSpPr>
                <p:nvPr/>
              </p:nvSpPr>
              <p:spPr bwMode="auto">
                <a:xfrm>
                  <a:off x="4589463" y="338138"/>
                  <a:ext cx="69850" cy="69850"/>
                </a:xfrm>
                <a:custGeom>
                  <a:avLst/>
                  <a:gdLst>
                    <a:gd name="T0" fmla="*/ 44 w 44"/>
                    <a:gd name="T1" fmla="*/ 22 h 44"/>
                    <a:gd name="T2" fmla="*/ 44 w 44"/>
                    <a:gd name="T3" fmla="*/ 22 h 44"/>
                    <a:gd name="T4" fmla="*/ 42 w 44"/>
                    <a:gd name="T5" fmla="*/ 30 h 44"/>
                    <a:gd name="T6" fmla="*/ 38 w 44"/>
                    <a:gd name="T7" fmla="*/ 38 h 44"/>
                    <a:gd name="T8" fmla="*/ 30 w 44"/>
                    <a:gd name="T9" fmla="*/ 42 h 44"/>
                    <a:gd name="T10" fmla="*/ 22 w 44"/>
                    <a:gd name="T11" fmla="*/ 44 h 44"/>
                    <a:gd name="T12" fmla="*/ 22 w 44"/>
                    <a:gd name="T13" fmla="*/ 44 h 44"/>
                    <a:gd name="T14" fmla="*/ 14 w 44"/>
                    <a:gd name="T15" fmla="*/ 42 h 44"/>
                    <a:gd name="T16" fmla="*/ 8 w 44"/>
                    <a:gd name="T17" fmla="*/ 38 h 44"/>
                    <a:gd name="T18" fmla="*/ 2 w 44"/>
                    <a:gd name="T19" fmla="*/ 30 h 44"/>
                    <a:gd name="T20" fmla="*/ 0 w 44"/>
                    <a:gd name="T21" fmla="*/ 22 h 44"/>
                    <a:gd name="T22" fmla="*/ 0 w 44"/>
                    <a:gd name="T23" fmla="*/ 22 h 44"/>
                    <a:gd name="T24" fmla="*/ 2 w 44"/>
                    <a:gd name="T25" fmla="*/ 14 h 44"/>
                    <a:gd name="T26" fmla="*/ 8 w 44"/>
                    <a:gd name="T27" fmla="*/ 6 h 44"/>
                    <a:gd name="T28" fmla="*/ 14 w 44"/>
                    <a:gd name="T29" fmla="*/ 2 h 44"/>
                    <a:gd name="T30" fmla="*/ 22 w 44"/>
                    <a:gd name="T31" fmla="*/ 0 h 44"/>
                    <a:gd name="T32" fmla="*/ 22 w 44"/>
                    <a:gd name="T33" fmla="*/ 0 h 44"/>
                    <a:gd name="T34" fmla="*/ 30 w 44"/>
                    <a:gd name="T35" fmla="*/ 2 h 44"/>
                    <a:gd name="T36" fmla="*/ 38 w 44"/>
                    <a:gd name="T37" fmla="*/ 6 h 44"/>
                    <a:gd name="T38" fmla="*/ 42 w 44"/>
                    <a:gd name="T39" fmla="*/ 14 h 44"/>
                    <a:gd name="T40" fmla="*/ 44 w 44"/>
                    <a:gd name="T41" fmla="*/ 22 h 44"/>
                    <a:gd name="T42" fmla="*/ 44 w 44"/>
                    <a:gd name="T4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44" y="22"/>
                      </a:moveTo>
                      <a:lnTo>
                        <a:pt x="44" y="22"/>
                      </a:lnTo>
                      <a:lnTo>
                        <a:pt x="42" y="30"/>
                      </a:lnTo>
                      <a:lnTo>
                        <a:pt x="38" y="38"/>
                      </a:lnTo>
                      <a:lnTo>
                        <a:pt x="30" y="42"/>
                      </a:lnTo>
                      <a:lnTo>
                        <a:pt x="22" y="44"/>
                      </a:lnTo>
                      <a:lnTo>
                        <a:pt x="22" y="44"/>
                      </a:lnTo>
                      <a:lnTo>
                        <a:pt x="14" y="42"/>
                      </a:lnTo>
                      <a:lnTo>
                        <a:pt x="8" y="38"/>
                      </a:lnTo>
                      <a:lnTo>
                        <a:pt x="2" y="30"/>
                      </a:lnTo>
                      <a:lnTo>
                        <a:pt x="0" y="22"/>
                      </a:lnTo>
                      <a:lnTo>
                        <a:pt x="0" y="22"/>
                      </a:lnTo>
                      <a:lnTo>
                        <a:pt x="2" y="14"/>
                      </a:lnTo>
                      <a:lnTo>
                        <a:pt x="8" y="6"/>
                      </a:lnTo>
                      <a:lnTo>
                        <a:pt x="14" y="2"/>
                      </a:lnTo>
                      <a:lnTo>
                        <a:pt x="22" y="0"/>
                      </a:lnTo>
                      <a:lnTo>
                        <a:pt x="22" y="0"/>
                      </a:lnTo>
                      <a:lnTo>
                        <a:pt x="30" y="2"/>
                      </a:lnTo>
                      <a:lnTo>
                        <a:pt x="38" y="6"/>
                      </a:lnTo>
                      <a:lnTo>
                        <a:pt x="42" y="14"/>
                      </a:lnTo>
                      <a:lnTo>
                        <a:pt x="44" y="22"/>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Freeform: Shape 16"/>
                <p:cNvSpPr>
                  <a:spLocks/>
                </p:cNvSpPr>
                <p:nvPr/>
              </p:nvSpPr>
              <p:spPr bwMode="auto">
                <a:xfrm>
                  <a:off x="4665663" y="395288"/>
                  <a:ext cx="69850" cy="66675"/>
                </a:xfrm>
                <a:custGeom>
                  <a:avLst/>
                  <a:gdLst>
                    <a:gd name="T0" fmla="*/ 44 w 44"/>
                    <a:gd name="T1" fmla="*/ 20 h 42"/>
                    <a:gd name="T2" fmla="*/ 44 w 44"/>
                    <a:gd name="T3" fmla="*/ 20 h 42"/>
                    <a:gd name="T4" fmla="*/ 42 w 44"/>
                    <a:gd name="T5" fmla="*/ 30 h 42"/>
                    <a:gd name="T6" fmla="*/ 38 w 44"/>
                    <a:gd name="T7" fmla="*/ 36 h 42"/>
                    <a:gd name="T8" fmla="*/ 30 w 44"/>
                    <a:gd name="T9" fmla="*/ 40 h 42"/>
                    <a:gd name="T10" fmla="*/ 22 w 44"/>
                    <a:gd name="T11" fmla="*/ 42 h 42"/>
                    <a:gd name="T12" fmla="*/ 22 w 44"/>
                    <a:gd name="T13" fmla="*/ 42 h 42"/>
                    <a:gd name="T14" fmla="*/ 14 w 44"/>
                    <a:gd name="T15" fmla="*/ 40 h 42"/>
                    <a:gd name="T16" fmla="*/ 6 w 44"/>
                    <a:gd name="T17" fmla="*/ 36 h 42"/>
                    <a:gd name="T18" fmla="*/ 2 w 44"/>
                    <a:gd name="T19" fmla="*/ 30 h 42"/>
                    <a:gd name="T20" fmla="*/ 0 w 44"/>
                    <a:gd name="T21" fmla="*/ 20 h 42"/>
                    <a:gd name="T22" fmla="*/ 0 w 44"/>
                    <a:gd name="T23" fmla="*/ 20 h 42"/>
                    <a:gd name="T24" fmla="*/ 2 w 44"/>
                    <a:gd name="T25" fmla="*/ 12 h 42"/>
                    <a:gd name="T26" fmla="*/ 6 w 44"/>
                    <a:gd name="T27" fmla="*/ 6 h 42"/>
                    <a:gd name="T28" fmla="*/ 14 w 44"/>
                    <a:gd name="T29" fmla="*/ 0 h 42"/>
                    <a:gd name="T30" fmla="*/ 22 w 44"/>
                    <a:gd name="T31" fmla="*/ 0 h 42"/>
                    <a:gd name="T32" fmla="*/ 22 w 44"/>
                    <a:gd name="T33" fmla="*/ 0 h 42"/>
                    <a:gd name="T34" fmla="*/ 30 w 44"/>
                    <a:gd name="T35" fmla="*/ 0 h 42"/>
                    <a:gd name="T36" fmla="*/ 38 w 44"/>
                    <a:gd name="T37" fmla="*/ 6 h 42"/>
                    <a:gd name="T38" fmla="*/ 42 w 44"/>
                    <a:gd name="T39" fmla="*/ 12 h 42"/>
                    <a:gd name="T40" fmla="*/ 44 w 44"/>
                    <a:gd name="T41" fmla="*/ 20 h 42"/>
                    <a:gd name="T42" fmla="*/ 44 w 44"/>
                    <a:gd name="T4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2">
                      <a:moveTo>
                        <a:pt x="44" y="20"/>
                      </a:moveTo>
                      <a:lnTo>
                        <a:pt x="44" y="20"/>
                      </a:lnTo>
                      <a:lnTo>
                        <a:pt x="42" y="30"/>
                      </a:lnTo>
                      <a:lnTo>
                        <a:pt x="38" y="36"/>
                      </a:lnTo>
                      <a:lnTo>
                        <a:pt x="30" y="40"/>
                      </a:lnTo>
                      <a:lnTo>
                        <a:pt x="22" y="42"/>
                      </a:lnTo>
                      <a:lnTo>
                        <a:pt x="22" y="42"/>
                      </a:lnTo>
                      <a:lnTo>
                        <a:pt x="14" y="40"/>
                      </a:lnTo>
                      <a:lnTo>
                        <a:pt x="6" y="36"/>
                      </a:lnTo>
                      <a:lnTo>
                        <a:pt x="2" y="30"/>
                      </a:lnTo>
                      <a:lnTo>
                        <a:pt x="0" y="20"/>
                      </a:lnTo>
                      <a:lnTo>
                        <a:pt x="0" y="20"/>
                      </a:lnTo>
                      <a:lnTo>
                        <a:pt x="2" y="12"/>
                      </a:lnTo>
                      <a:lnTo>
                        <a:pt x="6" y="6"/>
                      </a:lnTo>
                      <a:lnTo>
                        <a:pt x="14" y="0"/>
                      </a:lnTo>
                      <a:lnTo>
                        <a:pt x="22" y="0"/>
                      </a:lnTo>
                      <a:lnTo>
                        <a:pt x="22" y="0"/>
                      </a:lnTo>
                      <a:lnTo>
                        <a:pt x="30" y="0"/>
                      </a:lnTo>
                      <a:lnTo>
                        <a:pt x="38" y="6"/>
                      </a:lnTo>
                      <a:lnTo>
                        <a:pt x="42" y="12"/>
                      </a:lnTo>
                      <a:lnTo>
                        <a:pt x="44" y="20"/>
                      </a:lnTo>
                      <a:lnTo>
                        <a:pt x="4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Freeform: Shape 17"/>
                <p:cNvSpPr>
                  <a:spLocks/>
                </p:cNvSpPr>
                <p:nvPr/>
              </p:nvSpPr>
              <p:spPr bwMode="auto">
                <a:xfrm>
                  <a:off x="4745038" y="280988"/>
                  <a:ext cx="69850" cy="66675"/>
                </a:xfrm>
                <a:custGeom>
                  <a:avLst/>
                  <a:gdLst>
                    <a:gd name="T0" fmla="*/ 44 w 44"/>
                    <a:gd name="T1" fmla="*/ 22 h 42"/>
                    <a:gd name="T2" fmla="*/ 44 w 44"/>
                    <a:gd name="T3" fmla="*/ 22 h 42"/>
                    <a:gd name="T4" fmla="*/ 42 w 44"/>
                    <a:gd name="T5" fmla="*/ 30 h 42"/>
                    <a:gd name="T6" fmla="*/ 38 w 44"/>
                    <a:gd name="T7" fmla="*/ 36 h 42"/>
                    <a:gd name="T8" fmla="*/ 30 w 44"/>
                    <a:gd name="T9" fmla="*/ 42 h 42"/>
                    <a:gd name="T10" fmla="*/ 22 w 44"/>
                    <a:gd name="T11" fmla="*/ 42 h 42"/>
                    <a:gd name="T12" fmla="*/ 22 w 44"/>
                    <a:gd name="T13" fmla="*/ 42 h 42"/>
                    <a:gd name="T14" fmla="*/ 14 w 44"/>
                    <a:gd name="T15" fmla="*/ 42 h 42"/>
                    <a:gd name="T16" fmla="*/ 6 w 44"/>
                    <a:gd name="T17" fmla="*/ 36 h 42"/>
                    <a:gd name="T18" fmla="*/ 2 w 44"/>
                    <a:gd name="T19" fmla="*/ 30 h 42"/>
                    <a:gd name="T20" fmla="*/ 0 w 44"/>
                    <a:gd name="T21" fmla="*/ 22 h 42"/>
                    <a:gd name="T22" fmla="*/ 0 w 44"/>
                    <a:gd name="T23" fmla="*/ 22 h 42"/>
                    <a:gd name="T24" fmla="*/ 2 w 44"/>
                    <a:gd name="T25" fmla="*/ 12 h 42"/>
                    <a:gd name="T26" fmla="*/ 6 w 44"/>
                    <a:gd name="T27" fmla="*/ 6 h 42"/>
                    <a:gd name="T28" fmla="*/ 14 w 44"/>
                    <a:gd name="T29" fmla="*/ 2 h 42"/>
                    <a:gd name="T30" fmla="*/ 22 w 44"/>
                    <a:gd name="T31" fmla="*/ 0 h 42"/>
                    <a:gd name="T32" fmla="*/ 22 w 44"/>
                    <a:gd name="T33" fmla="*/ 0 h 42"/>
                    <a:gd name="T34" fmla="*/ 30 w 44"/>
                    <a:gd name="T35" fmla="*/ 2 h 42"/>
                    <a:gd name="T36" fmla="*/ 38 w 44"/>
                    <a:gd name="T37" fmla="*/ 6 h 42"/>
                    <a:gd name="T38" fmla="*/ 42 w 44"/>
                    <a:gd name="T39" fmla="*/ 12 h 42"/>
                    <a:gd name="T40" fmla="*/ 44 w 44"/>
                    <a:gd name="T41" fmla="*/ 22 h 42"/>
                    <a:gd name="T42" fmla="*/ 44 w 44"/>
                    <a:gd name="T4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2">
                      <a:moveTo>
                        <a:pt x="44" y="22"/>
                      </a:moveTo>
                      <a:lnTo>
                        <a:pt x="44" y="22"/>
                      </a:lnTo>
                      <a:lnTo>
                        <a:pt x="42" y="30"/>
                      </a:lnTo>
                      <a:lnTo>
                        <a:pt x="38" y="36"/>
                      </a:lnTo>
                      <a:lnTo>
                        <a:pt x="30" y="42"/>
                      </a:lnTo>
                      <a:lnTo>
                        <a:pt x="22" y="42"/>
                      </a:lnTo>
                      <a:lnTo>
                        <a:pt x="22" y="42"/>
                      </a:lnTo>
                      <a:lnTo>
                        <a:pt x="14" y="42"/>
                      </a:lnTo>
                      <a:lnTo>
                        <a:pt x="6" y="36"/>
                      </a:lnTo>
                      <a:lnTo>
                        <a:pt x="2" y="30"/>
                      </a:lnTo>
                      <a:lnTo>
                        <a:pt x="0" y="22"/>
                      </a:lnTo>
                      <a:lnTo>
                        <a:pt x="0" y="22"/>
                      </a:lnTo>
                      <a:lnTo>
                        <a:pt x="2" y="12"/>
                      </a:lnTo>
                      <a:lnTo>
                        <a:pt x="6" y="6"/>
                      </a:lnTo>
                      <a:lnTo>
                        <a:pt x="14" y="2"/>
                      </a:lnTo>
                      <a:lnTo>
                        <a:pt x="22" y="0"/>
                      </a:lnTo>
                      <a:lnTo>
                        <a:pt x="22" y="0"/>
                      </a:lnTo>
                      <a:lnTo>
                        <a:pt x="30" y="2"/>
                      </a:lnTo>
                      <a:lnTo>
                        <a:pt x="38" y="6"/>
                      </a:lnTo>
                      <a:lnTo>
                        <a:pt x="42" y="12"/>
                      </a:lnTo>
                      <a:lnTo>
                        <a:pt x="44" y="22"/>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Freeform: Shape 18"/>
                <p:cNvSpPr>
                  <a:spLocks/>
                </p:cNvSpPr>
                <p:nvPr/>
              </p:nvSpPr>
              <p:spPr bwMode="auto">
                <a:xfrm>
                  <a:off x="4348162" y="303212"/>
                  <a:ext cx="444500" cy="203200"/>
                </a:xfrm>
                <a:custGeom>
                  <a:avLst/>
                  <a:gdLst>
                    <a:gd name="T0" fmla="*/ 8 w 280"/>
                    <a:gd name="T1" fmla="*/ 128 h 128"/>
                    <a:gd name="T2" fmla="*/ 8 w 280"/>
                    <a:gd name="T3" fmla="*/ 128 h 128"/>
                    <a:gd name="T4" fmla="*/ 4 w 280"/>
                    <a:gd name="T5" fmla="*/ 126 h 128"/>
                    <a:gd name="T6" fmla="*/ 0 w 280"/>
                    <a:gd name="T7" fmla="*/ 124 h 128"/>
                    <a:gd name="T8" fmla="*/ 0 w 280"/>
                    <a:gd name="T9" fmla="*/ 124 h 128"/>
                    <a:gd name="T10" fmla="*/ 0 w 280"/>
                    <a:gd name="T11" fmla="*/ 122 h 128"/>
                    <a:gd name="T12" fmla="*/ 0 w 280"/>
                    <a:gd name="T13" fmla="*/ 118 h 128"/>
                    <a:gd name="T14" fmla="*/ 0 w 280"/>
                    <a:gd name="T15" fmla="*/ 116 h 128"/>
                    <a:gd name="T16" fmla="*/ 4 w 280"/>
                    <a:gd name="T17" fmla="*/ 112 h 128"/>
                    <a:gd name="T18" fmla="*/ 62 w 280"/>
                    <a:gd name="T19" fmla="*/ 74 h 128"/>
                    <a:gd name="T20" fmla="*/ 122 w 280"/>
                    <a:gd name="T21" fmla="*/ 92 h 128"/>
                    <a:gd name="T22" fmla="*/ 174 w 280"/>
                    <a:gd name="T23" fmla="*/ 32 h 128"/>
                    <a:gd name="T24" fmla="*/ 220 w 280"/>
                    <a:gd name="T25" fmla="*/ 68 h 128"/>
                    <a:gd name="T26" fmla="*/ 266 w 280"/>
                    <a:gd name="T27" fmla="*/ 2 h 128"/>
                    <a:gd name="T28" fmla="*/ 266 w 280"/>
                    <a:gd name="T29" fmla="*/ 2 h 128"/>
                    <a:gd name="T30" fmla="*/ 268 w 280"/>
                    <a:gd name="T31" fmla="*/ 0 h 128"/>
                    <a:gd name="T32" fmla="*/ 270 w 280"/>
                    <a:gd name="T33" fmla="*/ 0 h 128"/>
                    <a:gd name="T34" fmla="*/ 274 w 280"/>
                    <a:gd name="T35" fmla="*/ 0 h 128"/>
                    <a:gd name="T36" fmla="*/ 276 w 280"/>
                    <a:gd name="T37" fmla="*/ 0 h 128"/>
                    <a:gd name="T38" fmla="*/ 276 w 280"/>
                    <a:gd name="T39" fmla="*/ 0 h 128"/>
                    <a:gd name="T40" fmla="*/ 278 w 280"/>
                    <a:gd name="T41" fmla="*/ 2 h 128"/>
                    <a:gd name="T42" fmla="*/ 280 w 280"/>
                    <a:gd name="T43" fmla="*/ 6 h 128"/>
                    <a:gd name="T44" fmla="*/ 280 w 280"/>
                    <a:gd name="T45" fmla="*/ 8 h 128"/>
                    <a:gd name="T46" fmla="*/ 278 w 280"/>
                    <a:gd name="T47" fmla="*/ 12 h 128"/>
                    <a:gd name="T48" fmla="*/ 224 w 280"/>
                    <a:gd name="T49" fmla="*/ 90 h 128"/>
                    <a:gd name="T50" fmla="*/ 176 w 280"/>
                    <a:gd name="T51" fmla="*/ 54 h 128"/>
                    <a:gd name="T52" fmla="*/ 128 w 280"/>
                    <a:gd name="T53" fmla="*/ 110 h 128"/>
                    <a:gd name="T54" fmla="*/ 64 w 280"/>
                    <a:gd name="T55" fmla="*/ 92 h 128"/>
                    <a:gd name="T56" fmla="*/ 12 w 280"/>
                    <a:gd name="T57" fmla="*/ 126 h 128"/>
                    <a:gd name="T58" fmla="*/ 12 w 280"/>
                    <a:gd name="T59" fmla="*/ 126 h 128"/>
                    <a:gd name="T60" fmla="*/ 8 w 280"/>
                    <a:gd name="T61" fmla="*/ 128 h 128"/>
                    <a:gd name="T62" fmla="*/ 8 w 280"/>
                    <a:gd name="T6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128">
                      <a:moveTo>
                        <a:pt x="8" y="128"/>
                      </a:moveTo>
                      <a:lnTo>
                        <a:pt x="8" y="128"/>
                      </a:lnTo>
                      <a:lnTo>
                        <a:pt x="4" y="126"/>
                      </a:lnTo>
                      <a:lnTo>
                        <a:pt x="0" y="124"/>
                      </a:lnTo>
                      <a:lnTo>
                        <a:pt x="0" y="124"/>
                      </a:lnTo>
                      <a:lnTo>
                        <a:pt x="0" y="122"/>
                      </a:lnTo>
                      <a:lnTo>
                        <a:pt x="0" y="118"/>
                      </a:lnTo>
                      <a:lnTo>
                        <a:pt x="0" y="116"/>
                      </a:lnTo>
                      <a:lnTo>
                        <a:pt x="4" y="112"/>
                      </a:lnTo>
                      <a:lnTo>
                        <a:pt x="62" y="74"/>
                      </a:lnTo>
                      <a:lnTo>
                        <a:pt x="122" y="92"/>
                      </a:lnTo>
                      <a:lnTo>
                        <a:pt x="174" y="32"/>
                      </a:lnTo>
                      <a:lnTo>
                        <a:pt x="220" y="68"/>
                      </a:lnTo>
                      <a:lnTo>
                        <a:pt x="266" y="2"/>
                      </a:lnTo>
                      <a:lnTo>
                        <a:pt x="266" y="2"/>
                      </a:lnTo>
                      <a:lnTo>
                        <a:pt x="268" y="0"/>
                      </a:lnTo>
                      <a:lnTo>
                        <a:pt x="270" y="0"/>
                      </a:lnTo>
                      <a:lnTo>
                        <a:pt x="274" y="0"/>
                      </a:lnTo>
                      <a:lnTo>
                        <a:pt x="276" y="0"/>
                      </a:lnTo>
                      <a:lnTo>
                        <a:pt x="276" y="0"/>
                      </a:lnTo>
                      <a:lnTo>
                        <a:pt x="278" y="2"/>
                      </a:lnTo>
                      <a:lnTo>
                        <a:pt x="280" y="6"/>
                      </a:lnTo>
                      <a:lnTo>
                        <a:pt x="280" y="8"/>
                      </a:lnTo>
                      <a:lnTo>
                        <a:pt x="278" y="12"/>
                      </a:lnTo>
                      <a:lnTo>
                        <a:pt x="224" y="90"/>
                      </a:lnTo>
                      <a:lnTo>
                        <a:pt x="176" y="54"/>
                      </a:lnTo>
                      <a:lnTo>
                        <a:pt x="128" y="110"/>
                      </a:lnTo>
                      <a:lnTo>
                        <a:pt x="64" y="92"/>
                      </a:lnTo>
                      <a:lnTo>
                        <a:pt x="12" y="126"/>
                      </a:lnTo>
                      <a:lnTo>
                        <a:pt x="12" y="126"/>
                      </a:lnTo>
                      <a:lnTo>
                        <a:pt x="8" y="128"/>
                      </a:lnTo>
                      <a:lnTo>
                        <a:pt x="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8" name="Rectangle 35"/>
            <p:cNvSpPr/>
            <p:nvPr/>
          </p:nvSpPr>
          <p:spPr>
            <a:xfrm>
              <a:off x="1782762" y="2508626"/>
              <a:ext cx="1345704" cy="995596"/>
            </a:xfrm>
            <a:prstGeom prst="rect">
              <a:avLst/>
            </a:prstGeom>
          </p:spPr>
          <p:txBody>
            <a:bodyPr wrap="square">
              <a:normAutofit/>
            </a:bodyPr>
            <a:lstStyle/>
            <a:p>
              <a:pPr lvl="0" eaLnBrk="0" hangingPunct="0"/>
              <a:r>
                <a:rPr lang="zh-CN" altLang="en-US" sz="2000" dirty="0">
                  <a:solidFill>
                    <a:schemeClr val="bg1"/>
                  </a:solidFill>
                  <a:latin typeface="楷体" panose="02010609060101010101" pitchFamily="49" charset="-122"/>
                  <a:ea typeface="楷体" panose="02010609060101010101" pitchFamily="49" charset="-122"/>
                </a:rPr>
                <a:t>自然语言处理系统</a:t>
              </a:r>
            </a:p>
          </p:txBody>
        </p:sp>
      </p:grpSp>
      <p:sp>
        <p:nvSpPr>
          <p:cNvPr id="28" name="Title 1">
            <a:extLst>
              <a:ext uri="{FF2B5EF4-FFF2-40B4-BE49-F238E27FC236}">
                <a16:creationId xmlns:a16="http://schemas.microsoft.com/office/drawing/2014/main" id="{77B94D94-83C8-435C-8CF3-B68C4B65F58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dirty="0">
              <a:solidFill>
                <a:schemeClr val="tx1">
                  <a:lumMod val="65000"/>
                  <a:lumOff val="35000"/>
                </a:schemeClr>
              </a:solidFill>
              <a:latin typeface="+mn-lt"/>
              <a:ea typeface="+mn-ea"/>
              <a:cs typeface="+mn-ea"/>
              <a:sym typeface="+mn-lt"/>
            </a:endParaRPr>
          </a:p>
        </p:txBody>
      </p:sp>
      <p:grpSp>
        <p:nvGrpSpPr>
          <p:cNvPr id="31" name="组合 30">
            <a:extLst>
              <a:ext uri="{FF2B5EF4-FFF2-40B4-BE49-F238E27FC236}">
                <a16:creationId xmlns:a16="http://schemas.microsoft.com/office/drawing/2014/main" id="{55259A03-6EA7-4EDF-BFC7-349B2669A87A}"/>
              </a:ext>
            </a:extLst>
          </p:cNvPr>
          <p:cNvGrpSpPr/>
          <p:nvPr/>
        </p:nvGrpSpPr>
        <p:grpSpPr>
          <a:xfrm>
            <a:off x="6273385" y="772865"/>
            <a:ext cx="3312370" cy="4078303"/>
            <a:chOff x="7136487" y="772865"/>
            <a:chExt cx="2474268" cy="4078303"/>
          </a:xfrm>
        </p:grpSpPr>
        <p:sp>
          <p:nvSpPr>
            <p:cNvPr id="30" name="矩形: 剪去对角 29">
              <a:extLst>
                <a:ext uri="{FF2B5EF4-FFF2-40B4-BE49-F238E27FC236}">
                  <a16:creationId xmlns:a16="http://schemas.microsoft.com/office/drawing/2014/main" id="{44DC3C75-8C7C-464C-829F-2AC998126774}"/>
                </a:ext>
              </a:extLst>
            </p:cNvPr>
            <p:cNvSpPr/>
            <p:nvPr/>
          </p:nvSpPr>
          <p:spPr>
            <a:xfrm>
              <a:off x="7136487" y="772865"/>
              <a:ext cx="2474268" cy="4078303"/>
            </a:xfrm>
            <a:prstGeom prst="snip2Diag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0FE5B51-14ED-449D-A7FE-1C0B4EA46C65}"/>
                </a:ext>
              </a:extLst>
            </p:cNvPr>
            <p:cNvSpPr/>
            <p:nvPr/>
          </p:nvSpPr>
          <p:spPr>
            <a:xfrm>
              <a:off x="7335962" y="1354464"/>
              <a:ext cx="1703145" cy="2308324"/>
            </a:xfrm>
            <a:prstGeom prst="rect">
              <a:avLst/>
            </a:prstGeom>
          </p:spPr>
          <p:txBody>
            <a:bodyPr wrap="square">
              <a:spAutoFit/>
            </a:bodyPr>
            <a:lstStyle/>
            <a:p>
              <a:pPr lvl="0" eaLnBrk="0" hangingPunct="0"/>
              <a:r>
                <a:rPr lang="zh-CN" altLang="en-US" dirty="0">
                  <a:solidFill>
                    <a:schemeClr val="accent1"/>
                  </a:solidFill>
                  <a:latin typeface="微软雅黑" pitchFamily="34" charset="-122"/>
                </a:rPr>
                <a:t>自然语言处理技术是计算机科学和人工智能领域中的一个重要方向，主要研究实现人与计算机之间用自然语言进行有效通信、交流的各种理论和方法。</a:t>
              </a:r>
            </a:p>
          </p:txBody>
        </p:sp>
      </p:grpSp>
    </p:spTree>
    <p:extLst>
      <p:ext uri="{BB962C8B-B14F-4D97-AF65-F5344CB8AC3E}">
        <p14:creationId xmlns:p14="http://schemas.microsoft.com/office/powerpoint/2010/main" val="619875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5"/>
          <p:cNvGrpSpPr/>
          <p:nvPr/>
        </p:nvGrpSpPr>
        <p:grpSpPr>
          <a:xfrm>
            <a:off x="3090229" y="897564"/>
            <a:ext cx="2936541" cy="3812974"/>
            <a:chOff x="7420876" y="1004048"/>
            <a:chExt cx="3915389" cy="5083966"/>
          </a:xfrm>
        </p:grpSpPr>
        <p:sp>
          <p:nvSpPr>
            <p:cNvPr id="32" name="Freeform: Shape 1"/>
            <p:cNvSpPr>
              <a:spLocks/>
            </p:cNvSpPr>
            <p:nvPr/>
          </p:nvSpPr>
          <p:spPr bwMode="auto">
            <a:xfrm>
              <a:off x="7589411" y="1004048"/>
              <a:ext cx="3746854" cy="5083966"/>
            </a:xfrm>
            <a:custGeom>
              <a:avLst/>
              <a:gdLst>
                <a:gd name="T0" fmla="*/ 1832 w 1832"/>
                <a:gd name="T1" fmla="*/ 257 h 2595"/>
                <a:gd name="T2" fmla="*/ 1780 w 1832"/>
                <a:gd name="T3" fmla="*/ 201 h 2595"/>
                <a:gd name="T4" fmla="*/ 1699 w 1832"/>
                <a:gd name="T5" fmla="*/ 244 h 2595"/>
                <a:gd name="T6" fmla="*/ 1626 w 1832"/>
                <a:gd name="T7" fmla="*/ 161 h 2595"/>
                <a:gd name="T8" fmla="*/ 1687 w 1832"/>
                <a:gd name="T9" fmla="*/ 74 h 2595"/>
                <a:gd name="T10" fmla="*/ 1745 w 1832"/>
                <a:gd name="T11" fmla="*/ 130 h 2595"/>
                <a:gd name="T12" fmla="*/ 1824 w 1832"/>
                <a:gd name="T13" fmla="*/ 130 h 2595"/>
                <a:gd name="T14" fmla="*/ 1824 w 1832"/>
                <a:gd name="T15" fmla="*/ 5 h 2595"/>
                <a:gd name="T16" fmla="*/ 1755 w 1832"/>
                <a:gd name="T17" fmla="*/ 5 h 2595"/>
                <a:gd name="T18" fmla="*/ 1745 w 1832"/>
                <a:gd name="T19" fmla="*/ 29 h 2595"/>
                <a:gd name="T20" fmla="*/ 1677 w 1832"/>
                <a:gd name="T21" fmla="*/ 0 h 2595"/>
                <a:gd name="T22" fmla="*/ 1523 w 1832"/>
                <a:gd name="T23" fmla="*/ 161 h 2595"/>
                <a:gd name="T24" fmla="*/ 1550 w 1832"/>
                <a:gd name="T25" fmla="*/ 258 h 2595"/>
                <a:gd name="T26" fmla="*/ 1520 w 1832"/>
                <a:gd name="T27" fmla="*/ 258 h 2595"/>
                <a:gd name="T28" fmla="*/ 1517 w 1832"/>
                <a:gd name="T29" fmla="*/ 1611 h 2595"/>
                <a:gd name="T30" fmla="*/ 1075 w 1832"/>
                <a:gd name="T31" fmla="*/ 2038 h 2595"/>
                <a:gd name="T32" fmla="*/ 520 w 1832"/>
                <a:gd name="T33" fmla="*/ 2214 h 2595"/>
                <a:gd name="T34" fmla="*/ 82 w 1832"/>
                <a:gd name="T35" fmla="*/ 1646 h 2595"/>
                <a:gd name="T36" fmla="*/ 242 w 1832"/>
                <a:gd name="T37" fmla="*/ 2250 h 2595"/>
                <a:gd name="T38" fmla="*/ 1293 w 1832"/>
                <a:gd name="T39" fmla="*/ 2392 h 2595"/>
                <a:gd name="T40" fmla="*/ 1832 w 1832"/>
                <a:gd name="T41" fmla="*/ 1505 h 2595"/>
                <a:gd name="T42" fmla="*/ 1832 w 1832"/>
                <a:gd name="T43" fmla="*/ 258 h 2595"/>
                <a:gd name="T44" fmla="*/ 1831 w 1832"/>
                <a:gd name="T45" fmla="*/ 258 h 2595"/>
                <a:gd name="T46" fmla="*/ 1832 w 1832"/>
                <a:gd name="T47" fmla="*/ 257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2" h="2595">
                  <a:moveTo>
                    <a:pt x="1832" y="257"/>
                  </a:moveTo>
                  <a:cubicBezTo>
                    <a:pt x="1780" y="201"/>
                    <a:pt x="1780" y="201"/>
                    <a:pt x="1780" y="201"/>
                  </a:cubicBezTo>
                  <a:cubicBezTo>
                    <a:pt x="1776" y="205"/>
                    <a:pt x="1735" y="244"/>
                    <a:pt x="1699" y="244"/>
                  </a:cubicBezTo>
                  <a:cubicBezTo>
                    <a:pt x="1657" y="244"/>
                    <a:pt x="1626" y="205"/>
                    <a:pt x="1626" y="161"/>
                  </a:cubicBezTo>
                  <a:cubicBezTo>
                    <a:pt x="1626" y="113"/>
                    <a:pt x="1655" y="74"/>
                    <a:pt x="1687" y="74"/>
                  </a:cubicBezTo>
                  <a:cubicBezTo>
                    <a:pt x="1718" y="74"/>
                    <a:pt x="1744" y="101"/>
                    <a:pt x="1745" y="130"/>
                  </a:cubicBezTo>
                  <a:cubicBezTo>
                    <a:pt x="1824" y="130"/>
                    <a:pt x="1824" y="130"/>
                    <a:pt x="1824" y="130"/>
                  </a:cubicBezTo>
                  <a:cubicBezTo>
                    <a:pt x="1824" y="5"/>
                    <a:pt x="1824" y="5"/>
                    <a:pt x="1824" y="5"/>
                  </a:cubicBezTo>
                  <a:cubicBezTo>
                    <a:pt x="1755" y="5"/>
                    <a:pt x="1755" y="5"/>
                    <a:pt x="1755" y="5"/>
                  </a:cubicBezTo>
                  <a:cubicBezTo>
                    <a:pt x="1745" y="29"/>
                    <a:pt x="1745" y="29"/>
                    <a:pt x="1745" y="29"/>
                  </a:cubicBezTo>
                  <a:cubicBezTo>
                    <a:pt x="1741" y="24"/>
                    <a:pt x="1721" y="0"/>
                    <a:pt x="1677" y="0"/>
                  </a:cubicBezTo>
                  <a:cubicBezTo>
                    <a:pt x="1620" y="0"/>
                    <a:pt x="1523" y="60"/>
                    <a:pt x="1523" y="161"/>
                  </a:cubicBezTo>
                  <a:cubicBezTo>
                    <a:pt x="1523" y="200"/>
                    <a:pt x="1533" y="233"/>
                    <a:pt x="1550" y="258"/>
                  </a:cubicBezTo>
                  <a:cubicBezTo>
                    <a:pt x="1520" y="258"/>
                    <a:pt x="1520" y="258"/>
                    <a:pt x="1520" y="258"/>
                  </a:cubicBezTo>
                  <a:cubicBezTo>
                    <a:pt x="1517" y="1611"/>
                    <a:pt x="1517" y="1611"/>
                    <a:pt x="1517" y="1611"/>
                  </a:cubicBezTo>
                  <a:cubicBezTo>
                    <a:pt x="1075" y="2038"/>
                    <a:pt x="1075" y="2038"/>
                    <a:pt x="1075" y="2038"/>
                  </a:cubicBezTo>
                  <a:cubicBezTo>
                    <a:pt x="520" y="2214"/>
                    <a:pt x="520" y="2214"/>
                    <a:pt x="520" y="2214"/>
                  </a:cubicBezTo>
                  <a:cubicBezTo>
                    <a:pt x="82" y="1646"/>
                    <a:pt x="82" y="1646"/>
                    <a:pt x="82" y="1646"/>
                  </a:cubicBezTo>
                  <a:cubicBezTo>
                    <a:pt x="82" y="1646"/>
                    <a:pt x="0" y="1999"/>
                    <a:pt x="242" y="2250"/>
                  </a:cubicBezTo>
                  <a:cubicBezTo>
                    <a:pt x="484" y="2501"/>
                    <a:pt x="914" y="2595"/>
                    <a:pt x="1293" y="2392"/>
                  </a:cubicBezTo>
                  <a:cubicBezTo>
                    <a:pt x="1671" y="2189"/>
                    <a:pt x="1832" y="1823"/>
                    <a:pt x="1832" y="1505"/>
                  </a:cubicBezTo>
                  <a:cubicBezTo>
                    <a:pt x="1832" y="1187"/>
                    <a:pt x="1832" y="258"/>
                    <a:pt x="1832" y="258"/>
                  </a:cubicBezTo>
                  <a:cubicBezTo>
                    <a:pt x="1831" y="258"/>
                    <a:pt x="1831" y="258"/>
                    <a:pt x="1831" y="258"/>
                  </a:cubicBezTo>
                  <a:cubicBezTo>
                    <a:pt x="1832" y="257"/>
                    <a:pt x="1832" y="257"/>
                    <a:pt x="1832" y="257"/>
                  </a:cubicBezTo>
                </a:path>
              </a:pathLst>
            </a:custGeom>
            <a:solidFill>
              <a:schemeClr val="accent6"/>
            </a:solidFill>
            <a:ln w="38100">
              <a:solidFill>
                <a:schemeClr val="bg1"/>
              </a:solidFill>
              <a:round/>
              <a:headEnd/>
              <a:tailEnd/>
            </a:ln>
            <a:effectLst/>
          </p:spPr>
          <p:txBody>
            <a:bodyPr anchor="ctr"/>
            <a:lstStyle/>
            <a:p>
              <a:pPr algn="ctr"/>
              <a:endParaRPr/>
            </a:p>
          </p:txBody>
        </p:sp>
        <p:sp>
          <p:nvSpPr>
            <p:cNvPr id="33" name="Freeform: Shape 2"/>
            <p:cNvSpPr>
              <a:spLocks/>
            </p:cNvSpPr>
            <p:nvPr/>
          </p:nvSpPr>
          <p:spPr bwMode="auto">
            <a:xfrm>
              <a:off x="7420876" y="1871072"/>
              <a:ext cx="3330401" cy="4022710"/>
            </a:xfrm>
            <a:custGeom>
              <a:avLst/>
              <a:gdLst>
                <a:gd name="T0" fmla="*/ 1604 w 1628"/>
                <a:gd name="T1" fmla="*/ 1060 h 2053"/>
                <a:gd name="T2" fmla="*/ 1604 w 1628"/>
                <a:gd name="T3" fmla="*/ 269 h 2053"/>
                <a:gd name="T4" fmla="*/ 1584 w 1628"/>
                <a:gd name="T5" fmla="*/ 261 h 2053"/>
                <a:gd name="T6" fmla="*/ 1596 w 1628"/>
                <a:gd name="T7" fmla="*/ 212 h 2053"/>
                <a:gd name="T8" fmla="*/ 1539 w 1628"/>
                <a:gd name="T9" fmla="*/ 139 h 2053"/>
                <a:gd name="T10" fmla="*/ 1582 w 1628"/>
                <a:gd name="T11" fmla="*/ 73 h 2053"/>
                <a:gd name="T12" fmla="*/ 1475 w 1628"/>
                <a:gd name="T13" fmla="*/ 0 h 2053"/>
                <a:gd name="T14" fmla="*/ 1294 w 1628"/>
                <a:gd name="T15" fmla="*/ 0 h 2053"/>
                <a:gd name="T16" fmla="*/ 1294 w 1628"/>
                <a:gd name="T17" fmla="*/ 55 h 2053"/>
                <a:gd name="T18" fmla="*/ 1319 w 1628"/>
                <a:gd name="T19" fmla="*/ 55 h 2053"/>
                <a:gd name="T20" fmla="*/ 1319 w 1628"/>
                <a:gd name="T21" fmla="*/ 243 h 2053"/>
                <a:gd name="T22" fmla="*/ 1294 w 1628"/>
                <a:gd name="T23" fmla="*/ 243 h 2053"/>
                <a:gd name="T24" fmla="*/ 1294 w 1628"/>
                <a:gd name="T25" fmla="*/ 298 h 2053"/>
                <a:gd name="T26" fmla="*/ 1294 w 1628"/>
                <a:gd name="T27" fmla="*/ 298 h 2053"/>
                <a:gd name="T28" fmla="*/ 1292 w 1628"/>
                <a:gd name="T29" fmla="*/ 753 h 2053"/>
                <a:gd name="T30" fmla="*/ 958 w 1628"/>
                <a:gd name="T31" fmla="*/ 1538 h 2053"/>
                <a:gd name="T32" fmla="*/ 129 w 1628"/>
                <a:gd name="T33" fmla="*/ 1153 h 2053"/>
                <a:gd name="T34" fmla="*/ 509 w 1628"/>
                <a:gd name="T35" fmla="*/ 1888 h 2053"/>
                <a:gd name="T36" fmla="*/ 1604 w 1628"/>
                <a:gd name="T37" fmla="*/ 1060 h 2053"/>
                <a:gd name="T38" fmla="*/ 1406 w 1628"/>
                <a:gd name="T39" fmla="*/ 56 h 2053"/>
                <a:gd name="T40" fmla="*/ 1456 w 1628"/>
                <a:gd name="T41" fmla="*/ 56 h 2053"/>
                <a:gd name="T42" fmla="*/ 1485 w 1628"/>
                <a:gd name="T43" fmla="*/ 88 h 2053"/>
                <a:gd name="T44" fmla="*/ 1455 w 1628"/>
                <a:gd name="T45" fmla="*/ 120 h 2053"/>
                <a:gd name="T46" fmla="*/ 1406 w 1628"/>
                <a:gd name="T47" fmla="*/ 120 h 2053"/>
                <a:gd name="T48" fmla="*/ 1406 w 1628"/>
                <a:gd name="T49" fmla="*/ 56 h 2053"/>
                <a:gd name="T50" fmla="*/ 1406 w 1628"/>
                <a:gd name="T51" fmla="*/ 169 h 2053"/>
                <a:gd name="T52" fmla="*/ 1462 w 1628"/>
                <a:gd name="T53" fmla="*/ 169 h 2053"/>
                <a:gd name="T54" fmla="*/ 1498 w 1628"/>
                <a:gd name="T55" fmla="*/ 206 h 2053"/>
                <a:gd name="T56" fmla="*/ 1463 w 1628"/>
                <a:gd name="T57" fmla="*/ 243 h 2053"/>
                <a:gd name="T58" fmla="*/ 1406 w 1628"/>
                <a:gd name="T59" fmla="*/ 243 h 2053"/>
                <a:gd name="T60" fmla="*/ 1406 w 1628"/>
                <a:gd name="T61" fmla="*/ 169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8" h="2053">
                  <a:moveTo>
                    <a:pt x="1604" y="1060"/>
                  </a:moveTo>
                  <a:cubicBezTo>
                    <a:pt x="1604" y="269"/>
                    <a:pt x="1604" y="269"/>
                    <a:pt x="1604" y="269"/>
                  </a:cubicBezTo>
                  <a:cubicBezTo>
                    <a:pt x="1584" y="261"/>
                    <a:pt x="1584" y="261"/>
                    <a:pt x="1584" y="261"/>
                  </a:cubicBezTo>
                  <a:cubicBezTo>
                    <a:pt x="1592" y="248"/>
                    <a:pt x="1596" y="232"/>
                    <a:pt x="1596" y="212"/>
                  </a:cubicBezTo>
                  <a:cubicBezTo>
                    <a:pt x="1596" y="170"/>
                    <a:pt x="1570" y="148"/>
                    <a:pt x="1539" y="139"/>
                  </a:cubicBezTo>
                  <a:cubicBezTo>
                    <a:pt x="1572" y="126"/>
                    <a:pt x="1582" y="109"/>
                    <a:pt x="1582" y="73"/>
                  </a:cubicBezTo>
                  <a:cubicBezTo>
                    <a:pt x="1582" y="27"/>
                    <a:pt x="1547" y="0"/>
                    <a:pt x="1475" y="0"/>
                  </a:cubicBezTo>
                  <a:cubicBezTo>
                    <a:pt x="1294" y="0"/>
                    <a:pt x="1294" y="0"/>
                    <a:pt x="1294" y="0"/>
                  </a:cubicBezTo>
                  <a:cubicBezTo>
                    <a:pt x="1294" y="55"/>
                    <a:pt x="1294" y="55"/>
                    <a:pt x="1294" y="55"/>
                  </a:cubicBezTo>
                  <a:cubicBezTo>
                    <a:pt x="1319" y="55"/>
                    <a:pt x="1319" y="55"/>
                    <a:pt x="1319" y="55"/>
                  </a:cubicBezTo>
                  <a:cubicBezTo>
                    <a:pt x="1319" y="243"/>
                    <a:pt x="1319" y="243"/>
                    <a:pt x="1319" y="243"/>
                  </a:cubicBezTo>
                  <a:cubicBezTo>
                    <a:pt x="1294" y="243"/>
                    <a:pt x="1294" y="243"/>
                    <a:pt x="1294" y="243"/>
                  </a:cubicBezTo>
                  <a:cubicBezTo>
                    <a:pt x="1294" y="298"/>
                    <a:pt x="1294" y="298"/>
                    <a:pt x="1294" y="298"/>
                  </a:cubicBezTo>
                  <a:cubicBezTo>
                    <a:pt x="1294" y="298"/>
                    <a:pt x="1294" y="298"/>
                    <a:pt x="1294" y="298"/>
                  </a:cubicBezTo>
                  <a:cubicBezTo>
                    <a:pt x="1292" y="753"/>
                    <a:pt x="1292" y="753"/>
                    <a:pt x="1292" y="753"/>
                  </a:cubicBezTo>
                  <a:cubicBezTo>
                    <a:pt x="958" y="1538"/>
                    <a:pt x="958" y="1538"/>
                    <a:pt x="958" y="1538"/>
                  </a:cubicBezTo>
                  <a:cubicBezTo>
                    <a:pt x="129" y="1153"/>
                    <a:pt x="129" y="1153"/>
                    <a:pt x="129" y="1153"/>
                  </a:cubicBezTo>
                  <a:cubicBezTo>
                    <a:pt x="129" y="1153"/>
                    <a:pt x="0" y="1706"/>
                    <a:pt x="509" y="1888"/>
                  </a:cubicBezTo>
                  <a:cubicBezTo>
                    <a:pt x="1143" y="2053"/>
                    <a:pt x="1628" y="1615"/>
                    <a:pt x="1604" y="1060"/>
                  </a:cubicBezTo>
                  <a:moveTo>
                    <a:pt x="1406" y="56"/>
                  </a:moveTo>
                  <a:cubicBezTo>
                    <a:pt x="1456" y="56"/>
                    <a:pt x="1456" y="56"/>
                    <a:pt x="1456" y="56"/>
                  </a:cubicBezTo>
                  <a:cubicBezTo>
                    <a:pt x="1472" y="56"/>
                    <a:pt x="1485" y="68"/>
                    <a:pt x="1485" y="88"/>
                  </a:cubicBezTo>
                  <a:cubicBezTo>
                    <a:pt x="1485" y="108"/>
                    <a:pt x="1478" y="120"/>
                    <a:pt x="1455" y="120"/>
                  </a:cubicBezTo>
                  <a:cubicBezTo>
                    <a:pt x="1406" y="120"/>
                    <a:pt x="1406" y="120"/>
                    <a:pt x="1406" y="120"/>
                  </a:cubicBezTo>
                  <a:cubicBezTo>
                    <a:pt x="1406" y="56"/>
                    <a:pt x="1406" y="56"/>
                    <a:pt x="1406" y="56"/>
                  </a:cubicBezTo>
                  <a:moveTo>
                    <a:pt x="1406" y="169"/>
                  </a:moveTo>
                  <a:cubicBezTo>
                    <a:pt x="1462" y="169"/>
                    <a:pt x="1462" y="169"/>
                    <a:pt x="1462" y="169"/>
                  </a:cubicBezTo>
                  <a:cubicBezTo>
                    <a:pt x="1486" y="169"/>
                    <a:pt x="1498" y="184"/>
                    <a:pt x="1498" y="206"/>
                  </a:cubicBezTo>
                  <a:cubicBezTo>
                    <a:pt x="1498" y="229"/>
                    <a:pt x="1482" y="243"/>
                    <a:pt x="1463" y="243"/>
                  </a:cubicBezTo>
                  <a:cubicBezTo>
                    <a:pt x="1406" y="243"/>
                    <a:pt x="1406" y="243"/>
                    <a:pt x="1406" y="243"/>
                  </a:cubicBezTo>
                  <a:cubicBezTo>
                    <a:pt x="1406" y="169"/>
                    <a:pt x="1406" y="169"/>
                    <a:pt x="1406" y="169"/>
                  </a:cubicBezTo>
                </a:path>
              </a:pathLst>
            </a:custGeom>
            <a:solidFill>
              <a:schemeClr val="accent4"/>
            </a:solidFill>
            <a:ln w="38100">
              <a:solidFill>
                <a:schemeClr val="bg1"/>
              </a:solidFill>
              <a:round/>
              <a:headEnd/>
              <a:tailEnd/>
            </a:ln>
            <a:effectLst/>
          </p:spPr>
          <p:txBody>
            <a:bodyPr anchor="ctr"/>
            <a:lstStyle/>
            <a:p>
              <a:pPr algn="ctr"/>
              <a:endParaRPr/>
            </a:p>
          </p:txBody>
        </p:sp>
        <p:sp>
          <p:nvSpPr>
            <p:cNvPr id="34" name="Freeform: Shape 3"/>
            <p:cNvSpPr>
              <a:spLocks/>
            </p:cNvSpPr>
            <p:nvPr/>
          </p:nvSpPr>
          <p:spPr bwMode="auto">
            <a:xfrm>
              <a:off x="7420876" y="2822341"/>
              <a:ext cx="2692899" cy="2885399"/>
            </a:xfrm>
            <a:custGeom>
              <a:avLst/>
              <a:gdLst>
                <a:gd name="T0" fmla="*/ 1293 w 1316"/>
                <a:gd name="T1" fmla="*/ 260 h 1473"/>
                <a:gd name="T2" fmla="*/ 1293 w 1316"/>
                <a:gd name="T3" fmla="*/ 260 h 1473"/>
                <a:gd name="T4" fmla="*/ 1293 w 1316"/>
                <a:gd name="T5" fmla="*/ 222 h 1473"/>
                <a:gd name="T6" fmla="*/ 1265 w 1316"/>
                <a:gd name="T7" fmla="*/ 222 h 1473"/>
                <a:gd name="T8" fmla="*/ 1196 w 1316"/>
                <a:gd name="T9" fmla="*/ 0 h 1473"/>
                <a:gd name="T10" fmla="*/ 1046 w 1316"/>
                <a:gd name="T11" fmla="*/ 0 h 1473"/>
                <a:gd name="T12" fmla="*/ 1046 w 1316"/>
                <a:gd name="T13" fmla="*/ 50 h 1473"/>
                <a:gd name="T14" fmla="*/ 1062 w 1316"/>
                <a:gd name="T15" fmla="*/ 50 h 1473"/>
                <a:gd name="T16" fmla="*/ 1009 w 1316"/>
                <a:gd name="T17" fmla="*/ 222 h 1473"/>
                <a:gd name="T18" fmla="*/ 983 w 1316"/>
                <a:gd name="T19" fmla="*/ 222 h 1473"/>
                <a:gd name="T20" fmla="*/ 983 w 1316"/>
                <a:gd name="T21" fmla="*/ 260 h 1473"/>
                <a:gd name="T22" fmla="*/ 982 w 1316"/>
                <a:gd name="T23" fmla="*/ 260 h 1473"/>
                <a:gd name="T24" fmla="*/ 982 w 1316"/>
                <a:gd name="T25" fmla="*/ 690 h 1473"/>
                <a:gd name="T26" fmla="*/ 832 w 1316"/>
                <a:gd name="T27" fmla="*/ 1041 h 1473"/>
                <a:gd name="T28" fmla="*/ 128 w 1316"/>
                <a:gd name="T29" fmla="*/ 668 h 1473"/>
                <a:gd name="T30" fmla="*/ 240 w 1316"/>
                <a:gd name="T31" fmla="*/ 1191 h 1473"/>
                <a:gd name="T32" fmla="*/ 1171 w 1316"/>
                <a:gd name="T33" fmla="*/ 1051 h 1473"/>
                <a:gd name="T34" fmla="*/ 1293 w 1316"/>
                <a:gd name="T35" fmla="*/ 260 h 1473"/>
                <a:gd name="T36" fmla="*/ 1125 w 1316"/>
                <a:gd name="T37" fmla="*/ 64 h 1473"/>
                <a:gd name="T38" fmla="*/ 1150 w 1316"/>
                <a:gd name="T39" fmla="*/ 148 h 1473"/>
                <a:gd name="T40" fmla="*/ 1099 w 1316"/>
                <a:gd name="T41" fmla="*/ 148 h 1473"/>
                <a:gd name="T42" fmla="*/ 1125 w 1316"/>
                <a:gd name="T43" fmla="*/ 64 h 1473"/>
                <a:gd name="T44" fmla="*/ 1077 w 1316"/>
                <a:gd name="T45" fmla="*/ 222 h 1473"/>
                <a:gd name="T46" fmla="*/ 1085 w 1316"/>
                <a:gd name="T47" fmla="*/ 195 h 1473"/>
                <a:gd name="T48" fmla="*/ 1165 w 1316"/>
                <a:gd name="T49" fmla="*/ 195 h 1473"/>
                <a:gd name="T50" fmla="*/ 1173 w 1316"/>
                <a:gd name="T51" fmla="*/ 222 h 1473"/>
                <a:gd name="T52" fmla="*/ 1136 w 1316"/>
                <a:gd name="T53" fmla="*/ 222 h 1473"/>
                <a:gd name="T54" fmla="*/ 1136 w 1316"/>
                <a:gd name="T55" fmla="*/ 260 h 1473"/>
                <a:gd name="T56" fmla="*/ 1107 w 1316"/>
                <a:gd name="T57" fmla="*/ 260 h 1473"/>
                <a:gd name="T58" fmla="*/ 1107 w 1316"/>
                <a:gd name="T59" fmla="*/ 222 h 1473"/>
                <a:gd name="T60" fmla="*/ 1077 w 1316"/>
                <a:gd name="T61" fmla="*/ 222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16" h="1473">
                  <a:moveTo>
                    <a:pt x="1293" y="260"/>
                  </a:moveTo>
                  <a:cubicBezTo>
                    <a:pt x="1293" y="260"/>
                    <a:pt x="1293" y="260"/>
                    <a:pt x="1293" y="260"/>
                  </a:cubicBezTo>
                  <a:cubicBezTo>
                    <a:pt x="1293" y="222"/>
                    <a:pt x="1293" y="222"/>
                    <a:pt x="1293" y="222"/>
                  </a:cubicBezTo>
                  <a:cubicBezTo>
                    <a:pt x="1265" y="222"/>
                    <a:pt x="1265" y="222"/>
                    <a:pt x="1265" y="222"/>
                  </a:cubicBezTo>
                  <a:cubicBezTo>
                    <a:pt x="1196" y="0"/>
                    <a:pt x="1196" y="0"/>
                    <a:pt x="1196" y="0"/>
                  </a:cubicBezTo>
                  <a:cubicBezTo>
                    <a:pt x="1046" y="0"/>
                    <a:pt x="1046" y="0"/>
                    <a:pt x="1046" y="0"/>
                  </a:cubicBezTo>
                  <a:cubicBezTo>
                    <a:pt x="1046" y="50"/>
                    <a:pt x="1046" y="50"/>
                    <a:pt x="1046" y="50"/>
                  </a:cubicBezTo>
                  <a:cubicBezTo>
                    <a:pt x="1062" y="50"/>
                    <a:pt x="1062" y="50"/>
                    <a:pt x="1062" y="50"/>
                  </a:cubicBezTo>
                  <a:cubicBezTo>
                    <a:pt x="1009" y="222"/>
                    <a:pt x="1009" y="222"/>
                    <a:pt x="1009" y="222"/>
                  </a:cubicBezTo>
                  <a:cubicBezTo>
                    <a:pt x="983" y="222"/>
                    <a:pt x="983" y="222"/>
                    <a:pt x="983" y="222"/>
                  </a:cubicBezTo>
                  <a:cubicBezTo>
                    <a:pt x="983" y="260"/>
                    <a:pt x="983" y="260"/>
                    <a:pt x="983" y="260"/>
                  </a:cubicBezTo>
                  <a:cubicBezTo>
                    <a:pt x="982" y="260"/>
                    <a:pt x="982" y="260"/>
                    <a:pt x="982" y="260"/>
                  </a:cubicBezTo>
                  <a:cubicBezTo>
                    <a:pt x="982" y="690"/>
                    <a:pt x="982" y="690"/>
                    <a:pt x="982" y="690"/>
                  </a:cubicBezTo>
                  <a:cubicBezTo>
                    <a:pt x="982" y="690"/>
                    <a:pt x="1009" y="909"/>
                    <a:pt x="832" y="1041"/>
                  </a:cubicBezTo>
                  <a:cubicBezTo>
                    <a:pt x="636" y="1191"/>
                    <a:pt x="128" y="668"/>
                    <a:pt x="128" y="668"/>
                  </a:cubicBezTo>
                  <a:cubicBezTo>
                    <a:pt x="128" y="668"/>
                    <a:pt x="0" y="957"/>
                    <a:pt x="240" y="1191"/>
                  </a:cubicBezTo>
                  <a:cubicBezTo>
                    <a:pt x="532" y="1473"/>
                    <a:pt x="983" y="1337"/>
                    <a:pt x="1171" y="1051"/>
                  </a:cubicBezTo>
                  <a:cubicBezTo>
                    <a:pt x="1316" y="850"/>
                    <a:pt x="1294" y="585"/>
                    <a:pt x="1293" y="260"/>
                  </a:cubicBezTo>
                  <a:close/>
                  <a:moveTo>
                    <a:pt x="1125" y="64"/>
                  </a:moveTo>
                  <a:cubicBezTo>
                    <a:pt x="1150" y="148"/>
                    <a:pt x="1150" y="148"/>
                    <a:pt x="1150" y="148"/>
                  </a:cubicBezTo>
                  <a:cubicBezTo>
                    <a:pt x="1099" y="148"/>
                    <a:pt x="1099" y="148"/>
                    <a:pt x="1099" y="148"/>
                  </a:cubicBezTo>
                  <a:lnTo>
                    <a:pt x="1125" y="64"/>
                  </a:lnTo>
                  <a:close/>
                  <a:moveTo>
                    <a:pt x="1077" y="222"/>
                  </a:moveTo>
                  <a:cubicBezTo>
                    <a:pt x="1085" y="195"/>
                    <a:pt x="1085" y="195"/>
                    <a:pt x="1085" y="195"/>
                  </a:cubicBezTo>
                  <a:cubicBezTo>
                    <a:pt x="1165" y="195"/>
                    <a:pt x="1165" y="195"/>
                    <a:pt x="1165" y="195"/>
                  </a:cubicBezTo>
                  <a:cubicBezTo>
                    <a:pt x="1173" y="222"/>
                    <a:pt x="1173" y="222"/>
                    <a:pt x="1173" y="222"/>
                  </a:cubicBezTo>
                  <a:cubicBezTo>
                    <a:pt x="1136" y="222"/>
                    <a:pt x="1136" y="222"/>
                    <a:pt x="1136" y="222"/>
                  </a:cubicBezTo>
                  <a:cubicBezTo>
                    <a:pt x="1136" y="260"/>
                    <a:pt x="1136" y="260"/>
                    <a:pt x="1136" y="260"/>
                  </a:cubicBezTo>
                  <a:cubicBezTo>
                    <a:pt x="1107" y="260"/>
                    <a:pt x="1107" y="260"/>
                    <a:pt x="1107" y="260"/>
                  </a:cubicBezTo>
                  <a:cubicBezTo>
                    <a:pt x="1107" y="222"/>
                    <a:pt x="1107" y="222"/>
                    <a:pt x="1107" y="222"/>
                  </a:cubicBezTo>
                  <a:lnTo>
                    <a:pt x="1077" y="222"/>
                  </a:lnTo>
                  <a:close/>
                </a:path>
              </a:pathLst>
            </a:custGeom>
            <a:solidFill>
              <a:schemeClr val="accent2"/>
            </a:solidFill>
            <a:ln w="38100">
              <a:solidFill>
                <a:schemeClr val="bg1"/>
              </a:solidFill>
            </a:ln>
            <a:effectLst/>
          </p:spPr>
          <p:txBody>
            <a:bodyPr anchor="ctr"/>
            <a:lstStyle/>
            <a:p>
              <a:pPr algn="ctr"/>
              <a:endParaRPr/>
            </a:p>
          </p:txBody>
        </p:sp>
        <p:sp>
          <p:nvSpPr>
            <p:cNvPr id="35" name="Oval 4"/>
            <p:cNvSpPr>
              <a:spLocks/>
            </p:cNvSpPr>
            <p:nvPr/>
          </p:nvSpPr>
          <p:spPr bwMode="auto">
            <a:xfrm>
              <a:off x="7668793" y="3436629"/>
              <a:ext cx="1763513" cy="1689585"/>
            </a:xfrm>
            <a:prstGeom prst="ellipse">
              <a:avLst/>
            </a:prstGeom>
            <a:solidFill>
              <a:schemeClr val="accent1"/>
            </a:solidFill>
            <a:ln w="9525">
              <a:solidFill>
                <a:schemeClr val="bg1"/>
              </a:solidFill>
              <a:round/>
              <a:headEnd/>
              <a:tailEnd/>
            </a:ln>
            <a:effectLst/>
          </p:spPr>
          <p:txBody>
            <a:bodyPr vert="horz" wrap="square" lIns="0" tIns="0" rIns="0" bIns="0" anchor="ctr" anchorCtr="1" compatLnSpc="1">
              <a:prstTxWarp prst="textNoShape">
                <a:avLst/>
              </a:prstTxWarp>
              <a:normAutofit/>
            </a:bodyPr>
            <a:lstStyle/>
            <a:p>
              <a:pPr lvl="0" algn="ctr">
                <a:lnSpc>
                  <a:spcPct val="120000"/>
                </a:lnSpc>
              </a:pPr>
              <a:r>
                <a:rPr lang="zh-CN" altLang="en-US" sz="1100" b="1" dirty="0">
                  <a:solidFill>
                    <a:prstClr val="white"/>
                  </a:solidFill>
                </a:rPr>
                <a:t>自然语言处理系统</a:t>
              </a:r>
            </a:p>
          </p:txBody>
        </p:sp>
        <p:sp>
          <p:nvSpPr>
            <p:cNvPr id="36" name="Rectangle 5"/>
            <p:cNvSpPr/>
            <p:nvPr/>
          </p:nvSpPr>
          <p:spPr>
            <a:xfrm>
              <a:off x="7762333" y="3879298"/>
              <a:ext cx="1607343" cy="261610"/>
            </a:xfrm>
            <a:prstGeom prst="rect">
              <a:avLst/>
            </a:prstGeom>
          </p:spPr>
          <p:txBody>
            <a:bodyPr anchor="ctr"/>
            <a:lstStyle/>
            <a:p>
              <a:pPr algn="ctr"/>
              <a:endParaRPr/>
            </a:p>
          </p:txBody>
        </p:sp>
      </p:grpSp>
      <p:grpSp>
        <p:nvGrpSpPr>
          <p:cNvPr id="2" name="组合 1"/>
          <p:cNvGrpSpPr/>
          <p:nvPr/>
        </p:nvGrpSpPr>
        <p:grpSpPr>
          <a:xfrm>
            <a:off x="899592" y="1300904"/>
            <a:ext cx="7631291" cy="2842191"/>
            <a:chOff x="829144" y="1389116"/>
            <a:chExt cx="7631291" cy="2842191"/>
          </a:xfrm>
        </p:grpSpPr>
        <p:grpSp>
          <p:nvGrpSpPr>
            <p:cNvPr id="5" name="Group 27"/>
            <p:cNvGrpSpPr/>
            <p:nvPr/>
          </p:nvGrpSpPr>
          <p:grpSpPr>
            <a:xfrm>
              <a:off x="829144" y="1389116"/>
              <a:ext cx="2387486" cy="2842191"/>
              <a:chOff x="1307468" y="1697288"/>
              <a:chExt cx="3183315" cy="3789587"/>
            </a:xfrm>
          </p:grpSpPr>
          <p:grpSp>
            <p:nvGrpSpPr>
              <p:cNvPr id="19" name="Group 28"/>
              <p:cNvGrpSpPr/>
              <p:nvPr/>
            </p:nvGrpSpPr>
            <p:grpSpPr>
              <a:xfrm>
                <a:off x="1392004" y="1697288"/>
                <a:ext cx="3098779" cy="3789587"/>
                <a:chOff x="1167563" y="1491637"/>
                <a:chExt cx="4463548" cy="3789587"/>
              </a:xfrm>
            </p:grpSpPr>
            <p:grpSp>
              <p:nvGrpSpPr>
                <p:cNvPr id="23" name="Group 32"/>
                <p:cNvGrpSpPr/>
                <p:nvPr/>
              </p:nvGrpSpPr>
              <p:grpSpPr>
                <a:xfrm>
                  <a:off x="1193500" y="1491637"/>
                  <a:ext cx="4437611" cy="1162890"/>
                  <a:chOff x="1317257" y="1824875"/>
                  <a:chExt cx="4437611" cy="1162890"/>
                </a:xfrm>
              </p:grpSpPr>
              <p:sp>
                <p:nvSpPr>
                  <p:cNvPr id="30" name="TextBox 39"/>
                  <p:cNvSpPr txBox="1"/>
                  <p:nvPr/>
                </p:nvSpPr>
                <p:spPr>
                  <a:xfrm>
                    <a:off x="1317257" y="2132652"/>
                    <a:ext cx="4437611" cy="855113"/>
                  </a:xfrm>
                  <a:prstGeom prst="rect">
                    <a:avLst/>
                  </a:prstGeom>
                  <a:noFill/>
                </p:spPr>
                <p:txBody>
                  <a:bodyPr wrap="square" lIns="0" tIns="0" rIns="0" bIns="0">
                    <a:normAutofit/>
                  </a:bodyPr>
                  <a:lstStyle/>
                  <a:p>
                    <a:pPr>
                      <a:lnSpc>
                        <a:spcPct val="120000"/>
                      </a:lnSpc>
                    </a:pPr>
                    <a:r>
                      <a:rPr lang="zh-CN" altLang="en-US" sz="1100" b="1" dirty="0">
                        <a:latin typeface="华文楷体" panose="02010600040101010101" pitchFamily="2" charset="-122"/>
                        <a:ea typeface="华文楷体" panose="02010600040101010101" pitchFamily="2" charset="-122"/>
                      </a:rPr>
                      <a:t>机器翻译利用计算机技术实现从一种自然语言到另外一种自然语言的翻译</a:t>
                    </a:r>
                  </a:p>
                </p:txBody>
              </p:sp>
              <p:sp>
                <p:nvSpPr>
                  <p:cNvPr id="31" name="Rectangle 40"/>
                  <p:cNvSpPr/>
                  <p:nvPr/>
                </p:nvSpPr>
                <p:spPr>
                  <a:xfrm>
                    <a:off x="1317257" y="1824875"/>
                    <a:ext cx="3761195" cy="307777"/>
                  </a:xfrm>
                  <a:prstGeom prst="rect">
                    <a:avLst/>
                  </a:prstGeom>
                </p:spPr>
                <p:txBody>
                  <a:bodyPr wrap="none" lIns="0" tIns="0" rIns="0" bIns="0">
                    <a:normAutofit lnSpcReduction="10000"/>
                  </a:bodyPr>
                  <a:lstStyle/>
                  <a:p>
                    <a:r>
                      <a:rPr lang="zh-CN" altLang="en-US" sz="1600" b="1" dirty="0">
                        <a:solidFill>
                          <a:schemeClr val="accent1"/>
                        </a:solidFill>
                      </a:rPr>
                      <a:t>机器翻译</a:t>
                    </a:r>
                  </a:p>
                </p:txBody>
              </p:sp>
            </p:grpSp>
            <p:grpSp>
              <p:nvGrpSpPr>
                <p:cNvPr id="24" name="Group 33"/>
                <p:cNvGrpSpPr/>
                <p:nvPr/>
              </p:nvGrpSpPr>
              <p:grpSpPr>
                <a:xfrm>
                  <a:off x="1193500" y="2820505"/>
                  <a:ext cx="4104639" cy="1318941"/>
                  <a:chOff x="1317257" y="1829835"/>
                  <a:chExt cx="4104639" cy="1318941"/>
                </a:xfrm>
              </p:grpSpPr>
              <p:sp>
                <p:nvSpPr>
                  <p:cNvPr id="28" name="TextBox 37"/>
                  <p:cNvSpPr txBox="1"/>
                  <p:nvPr/>
                </p:nvSpPr>
                <p:spPr>
                  <a:xfrm>
                    <a:off x="1317257" y="2132652"/>
                    <a:ext cx="4104639" cy="1016124"/>
                  </a:xfrm>
                  <a:prstGeom prst="rect">
                    <a:avLst/>
                  </a:prstGeom>
                  <a:noFill/>
                </p:spPr>
                <p:txBody>
                  <a:bodyPr wrap="square" lIns="0" tIns="0" rIns="0" bIns="0">
                    <a:normAutofit/>
                  </a:bodyPr>
                  <a:lstStyle/>
                  <a:p>
                    <a:pPr>
                      <a:lnSpc>
                        <a:spcPct val="120000"/>
                      </a:lnSpc>
                    </a:pPr>
                    <a:r>
                      <a:rPr lang="zh-CN" altLang="en-US" sz="1100" b="1" dirty="0">
                        <a:latin typeface="华文楷体" panose="02010600040101010101" pitchFamily="2" charset="-122"/>
                        <a:ea typeface="华文楷体" panose="02010600040101010101" pitchFamily="2" charset="-122"/>
                      </a:rPr>
                      <a:t>语义理解</a:t>
                    </a:r>
                    <a:r>
                      <a:rPr lang="en-US" altLang="zh-CN" sz="1100" b="1" dirty="0">
                        <a:latin typeface="华文楷体" panose="02010600040101010101" pitchFamily="2" charset="-122"/>
                        <a:ea typeface="华文楷体" panose="02010600040101010101" pitchFamily="2" charset="-122"/>
                      </a:rPr>
                      <a:t>(</a:t>
                    </a:r>
                    <a:r>
                      <a:rPr lang="zh-CN" altLang="en-US" sz="1100" b="1" dirty="0">
                        <a:latin typeface="华文楷体" panose="02010600040101010101" pitchFamily="2" charset="-122"/>
                        <a:ea typeface="华文楷体" panose="02010600040101010101" pitchFamily="2" charset="-122"/>
                      </a:rPr>
                      <a:t>机器阅读理解</a:t>
                    </a:r>
                    <a:r>
                      <a:rPr lang="en-US" altLang="zh-CN" sz="1100" b="1" dirty="0">
                        <a:latin typeface="华文楷体" panose="02010600040101010101" pitchFamily="2" charset="-122"/>
                        <a:ea typeface="华文楷体" panose="02010600040101010101" pitchFamily="2" charset="-122"/>
                      </a:rPr>
                      <a:t>)</a:t>
                    </a:r>
                    <a:r>
                      <a:rPr lang="zh-CN" altLang="en-US" sz="1100" b="1" dirty="0">
                        <a:latin typeface="华文楷体" panose="02010600040101010101" pitchFamily="2" charset="-122"/>
                        <a:ea typeface="华文楷体" panose="02010600040101010101" pitchFamily="2" charset="-122"/>
                      </a:rPr>
                      <a:t>则是利用计算机技术实现对文本篇章的理解，并且回答与篇章相关的问题。</a:t>
                    </a:r>
                  </a:p>
                </p:txBody>
              </p:sp>
              <p:sp>
                <p:nvSpPr>
                  <p:cNvPr id="29" name="Rectangle 38"/>
                  <p:cNvSpPr/>
                  <p:nvPr/>
                </p:nvSpPr>
                <p:spPr>
                  <a:xfrm>
                    <a:off x="1375869" y="1829835"/>
                    <a:ext cx="3761194" cy="307777"/>
                  </a:xfrm>
                  <a:prstGeom prst="rect">
                    <a:avLst/>
                  </a:prstGeom>
                </p:spPr>
                <p:txBody>
                  <a:bodyPr wrap="none" lIns="0" tIns="0" rIns="0" bIns="0">
                    <a:normAutofit lnSpcReduction="10000"/>
                  </a:bodyPr>
                  <a:lstStyle/>
                  <a:p>
                    <a:r>
                      <a:rPr lang="zh-CN" altLang="en-US" sz="1600" b="1" dirty="0">
                        <a:solidFill>
                          <a:schemeClr val="accent2"/>
                        </a:solidFill>
                      </a:rPr>
                      <a:t>语义理解</a:t>
                    </a:r>
                  </a:p>
                </p:txBody>
              </p:sp>
            </p:grpSp>
            <p:grpSp>
              <p:nvGrpSpPr>
                <p:cNvPr id="25" name="Group 34"/>
                <p:cNvGrpSpPr/>
                <p:nvPr/>
              </p:nvGrpSpPr>
              <p:grpSpPr>
                <a:xfrm>
                  <a:off x="1167563" y="4139453"/>
                  <a:ext cx="4220788" cy="1141771"/>
                  <a:chOff x="1291320" y="1824875"/>
                  <a:chExt cx="4220788" cy="1141771"/>
                </a:xfrm>
              </p:grpSpPr>
              <p:sp>
                <p:nvSpPr>
                  <p:cNvPr id="26" name="TextBox 35"/>
                  <p:cNvSpPr txBox="1"/>
                  <p:nvPr/>
                </p:nvSpPr>
                <p:spPr>
                  <a:xfrm>
                    <a:off x="1291320" y="2231918"/>
                    <a:ext cx="4220788" cy="734728"/>
                  </a:xfrm>
                  <a:prstGeom prst="rect">
                    <a:avLst/>
                  </a:prstGeom>
                  <a:noFill/>
                </p:spPr>
                <p:txBody>
                  <a:bodyPr wrap="square" lIns="0" tIns="0" rIns="0" bIns="0">
                    <a:normAutofit/>
                  </a:bodyPr>
                  <a:lstStyle/>
                  <a:p>
                    <a:pPr>
                      <a:lnSpc>
                        <a:spcPct val="120000"/>
                      </a:lnSpc>
                    </a:pPr>
                    <a:r>
                      <a:rPr lang="zh-CN" altLang="en-US" sz="1100" b="1" dirty="0">
                        <a:latin typeface="华文楷体" panose="02010600040101010101" pitchFamily="2" charset="-122"/>
                        <a:ea typeface="华文楷体" panose="02010600040101010101" pitchFamily="2" charset="-122"/>
                      </a:rPr>
                      <a:t>问答系统技术指让计算机像人类一样用自然语言与人交流的技术。</a:t>
                    </a:r>
                  </a:p>
                </p:txBody>
              </p:sp>
              <p:sp>
                <p:nvSpPr>
                  <p:cNvPr id="27" name="Rectangle 36"/>
                  <p:cNvSpPr/>
                  <p:nvPr/>
                </p:nvSpPr>
                <p:spPr>
                  <a:xfrm>
                    <a:off x="1317257" y="1824875"/>
                    <a:ext cx="3761195" cy="307777"/>
                  </a:xfrm>
                  <a:prstGeom prst="rect">
                    <a:avLst/>
                  </a:prstGeom>
                </p:spPr>
                <p:txBody>
                  <a:bodyPr wrap="none" lIns="0" tIns="0" rIns="0" bIns="0">
                    <a:normAutofit lnSpcReduction="10000"/>
                  </a:bodyPr>
                  <a:lstStyle/>
                  <a:p>
                    <a:r>
                      <a:rPr lang="zh-CN" altLang="en-US" sz="1600" b="1" dirty="0">
                        <a:solidFill>
                          <a:schemeClr val="accent5"/>
                        </a:solidFill>
                      </a:rPr>
                      <a:t>问答系统</a:t>
                    </a:r>
                  </a:p>
                </p:txBody>
              </p:sp>
            </p:grpSp>
          </p:grpSp>
          <p:grpSp>
            <p:nvGrpSpPr>
              <p:cNvPr id="20" name="Group 29"/>
              <p:cNvGrpSpPr/>
              <p:nvPr/>
            </p:nvGrpSpPr>
            <p:grpSpPr>
              <a:xfrm>
                <a:off x="1307468" y="2710116"/>
                <a:ext cx="2448272" cy="1455438"/>
                <a:chOff x="1307468" y="2924944"/>
                <a:chExt cx="2448272" cy="1455438"/>
              </a:xfrm>
            </p:grpSpPr>
            <p:cxnSp>
              <p:nvCxnSpPr>
                <p:cNvPr id="21" name="Straight Connector 30"/>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1"/>
                <p:cNvCxnSpPr/>
                <p:nvPr/>
              </p:nvCxnSpPr>
              <p:spPr>
                <a:xfrm>
                  <a:off x="1307468" y="4380382"/>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Group 41"/>
            <p:cNvGrpSpPr/>
            <p:nvPr/>
          </p:nvGrpSpPr>
          <p:grpSpPr>
            <a:xfrm>
              <a:off x="6252568" y="1389116"/>
              <a:ext cx="2207867" cy="2842190"/>
              <a:chOff x="8170814" y="1912116"/>
              <a:chExt cx="2943823" cy="3789586"/>
            </a:xfrm>
          </p:grpSpPr>
          <p:grpSp>
            <p:nvGrpSpPr>
              <p:cNvPr id="7" name="Group 42"/>
              <p:cNvGrpSpPr/>
              <p:nvPr/>
            </p:nvGrpSpPr>
            <p:grpSpPr>
              <a:xfrm>
                <a:off x="8170814" y="1912116"/>
                <a:ext cx="2943823" cy="3789586"/>
                <a:chOff x="1193500" y="1491637"/>
                <a:chExt cx="4240345" cy="3789586"/>
              </a:xfrm>
            </p:grpSpPr>
            <p:grpSp>
              <p:nvGrpSpPr>
                <p:cNvPr id="10" name="Group 45"/>
                <p:cNvGrpSpPr/>
                <p:nvPr/>
              </p:nvGrpSpPr>
              <p:grpSpPr>
                <a:xfrm>
                  <a:off x="1193500" y="1491637"/>
                  <a:ext cx="4240345" cy="1141774"/>
                  <a:chOff x="1317257" y="1824875"/>
                  <a:chExt cx="4240345" cy="1141774"/>
                </a:xfrm>
              </p:grpSpPr>
              <p:sp>
                <p:nvSpPr>
                  <p:cNvPr id="17" name="TextBox 52"/>
                  <p:cNvSpPr txBox="1"/>
                  <p:nvPr/>
                </p:nvSpPr>
                <p:spPr>
                  <a:xfrm>
                    <a:off x="1317257" y="2132652"/>
                    <a:ext cx="4240345" cy="833997"/>
                  </a:xfrm>
                  <a:prstGeom prst="rect">
                    <a:avLst/>
                  </a:prstGeom>
                  <a:noFill/>
                </p:spPr>
                <p:txBody>
                  <a:bodyPr wrap="square" lIns="0" tIns="0" rIns="0" bIns="0">
                    <a:normAutofit/>
                  </a:bodyPr>
                  <a:lstStyle/>
                  <a:p>
                    <a:pPr>
                      <a:lnSpc>
                        <a:spcPct val="120000"/>
                      </a:lnSpc>
                    </a:pPr>
                    <a:r>
                      <a:rPr lang="zh-CN" altLang="en-US" sz="1100" b="1" dirty="0">
                        <a:latin typeface="华文楷体" panose="02010600040101010101" pitchFamily="2" charset="-122"/>
                        <a:ea typeface="华文楷体" panose="02010600040101010101" pitchFamily="2" charset="-122"/>
                      </a:rPr>
                      <a:t>机器翻译的一般过程包括源语言文字的输入、识别与分析、生成与综合和目标语言的输出</a:t>
                    </a:r>
                  </a:p>
                </p:txBody>
              </p:sp>
              <p:sp>
                <p:nvSpPr>
                  <p:cNvPr id="18" name="Rectangle 53"/>
                  <p:cNvSpPr/>
                  <p:nvPr/>
                </p:nvSpPr>
                <p:spPr>
                  <a:xfrm>
                    <a:off x="1317257" y="1824875"/>
                    <a:ext cx="3761195" cy="307777"/>
                  </a:xfrm>
                  <a:prstGeom prst="rect">
                    <a:avLst/>
                  </a:prstGeom>
                </p:spPr>
                <p:txBody>
                  <a:bodyPr wrap="none" lIns="0" tIns="0" rIns="0" bIns="0">
                    <a:normAutofit lnSpcReduction="10000"/>
                  </a:bodyPr>
                  <a:lstStyle/>
                  <a:p>
                    <a:pPr algn="r"/>
                    <a:r>
                      <a:rPr lang="zh-CN" altLang="en-US" sz="1600" b="1" dirty="0">
                        <a:solidFill>
                          <a:schemeClr val="accent1"/>
                        </a:solidFill>
                      </a:rPr>
                      <a:t>机器翻译</a:t>
                    </a:r>
                  </a:p>
                </p:txBody>
              </p:sp>
            </p:grpSp>
            <p:grpSp>
              <p:nvGrpSpPr>
                <p:cNvPr id="11" name="Group 46"/>
                <p:cNvGrpSpPr/>
                <p:nvPr/>
              </p:nvGrpSpPr>
              <p:grpSpPr>
                <a:xfrm>
                  <a:off x="1193500" y="2815545"/>
                  <a:ext cx="3967264" cy="1102879"/>
                  <a:chOff x="1317257" y="1824875"/>
                  <a:chExt cx="3967264" cy="1102879"/>
                </a:xfrm>
              </p:grpSpPr>
              <p:sp>
                <p:nvSpPr>
                  <p:cNvPr id="15" name="TextBox 50"/>
                  <p:cNvSpPr txBox="1"/>
                  <p:nvPr/>
                </p:nvSpPr>
                <p:spPr>
                  <a:xfrm>
                    <a:off x="1323766" y="2207866"/>
                    <a:ext cx="3960755" cy="719888"/>
                  </a:xfrm>
                  <a:prstGeom prst="rect">
                    <a:avLst/>
                  </a:prstGeom>
                  <a:noFill/>
                </p:spPr>
                <p:txBody>
                  <a:bodyPr wrap="square" lIns="0" tIns="0" rIns="0" bIns="0">
                    <a:normAutofit/>
                  </a:bodyPr>
                  <a:lstStyle/>
                  <a:p>
                    <a:pPr algn="r">
                      <a:lnSpc>
                        <a:spcPct val="120000"/>
                      </a:lnSpc>
                    </a:pPr>
                    <a:r>
                      <a:rPr lang="zh-CN" altLang="en-US" sz="1100" b="1" dirty="0">
                        <a:latin typeface="华文楷体" panose="02010600040101010101" pitchFamily="2" charset="-122"/>
                        <a:ea typeface="华文楷体" panose="02010600040101010101" pitchFamily="2" charset="-122"/>
                      </a:rPr>
                      <a:t>语义理解更注重对上下文的理解及对答案精准程度的把控。</a:t>
                    </a:r>
                  </a:p>
                </p:txBody>
              </p:sp>
              <p:sp>
                <p:nvSpPr>
                  <p:cNvPr id="16" name="Rectangle 51"/>
                  <p:cNvSpPr/>
                  <p:nvPr/>
                </p:nvSpPr>
                <p:spPr>
                  <a:xfrm>
                    <a:off x="1317257" y="1824875"/>
                    <a:ext cx="3761195" cy="307777"/>
                  </a:xfrm>
                  <a:prstGeom prst="rect">
                    <a:avLst/>
                  </a:prstGeom>
                </p:spPr>
                <p:txBody>
                  <a:bodyPr wrap="none" lIns="0" tIns="0" rIns="0" bIns="0">
                    <a:normAutofit lnSpcReduction="10000"/>
                  </a:bodyPr>
                  <a:lstStyle/>
                  <a:p>
                    <a:pPr algn="r"/>
                    <a:r>
                      <a:rPr lang="zh-CN" altLang="en-US" sz="1600" b="1" dirty="0">
                        <a:solidFill>
                          <a:schemeClr val="accent2"/>
                        </a:solidFill>
                      </a:rPr>
                      <a:t>语义理解</a:t>
                    </a:r>
                  </a:p>
                </p:txBody>
              </p:sp>
            </p:grpSp>
            <p:grpSp>
              <p:nvGrpSpPr>
                <p:cNvPr id="12" name="Group 47"/>
                <p:cNvGrpSpPr/>
                <p:nvPr/>
              </p:nvGrpSpPr>
              <p:grpSpPr>
                <a:xfrm>
                  <a:off x="1193500" y="4139453"/>
                  <a:ext cx="4240344" cy="1141770"/>
                  <a:chOff x="1317257" y="1824875"/>
                  <a:chExt cx="4240344" cy="1141770"/>
                </a:xfrm>
              </p:grpSpPr>
              <p:sp>
                <p:nvSpPr>
                  <p:cNvPr id="13" name="TextBox 48"/>
                  <p:cNvSpPr txBox="1"/>
                  <p:nvPr/>
                </p:nvSpPr>
                <p:spPr>
                  <a:xfrm>
                    <a:off x="1317257" y="2132652"/>
                    <a:ext cx="4240344" cy="833993"/>
                  </a:xfrm>
                  <a:prstGeom prst="rect">
                    <a:avLst/>
                  </a:prstGeom>
                  <a:noFill/>
                </p:spPr>
                <p:txBody>
                  <a:bodyPr wrap="square" lIns="0" tIns="0" rIns="0" bIns="0">
                    <a:normAutofit/>
                  </a:bodyPr>
                  <a:lstStyle/>
                  <a:p>
                    <a:pPr>
                      <a:lnSpc>
                        <a:spcPct val="120000"/>
                      </a:lnSpc>
                    </a:pPr>
                    <a:r>
                      <a:rPr lang="zh-CN" altLang="en-US" sz="1100" b="1" dirty="0">
                        <a:latin typeface="华文楷体" panose="02010600040101010101" pitchFamily="2" charset="-122"/>
                        <a:ea typeface="华文楷体" panose="02010600040101010101" pitchFamily="2" charset="-122"/>
                      </a:rPr>
                      <a:t>人们可以向问答系统提交用自然语言表达的问题，系统会返回关联性较高的答案。</a:t>
                    </a:r>
                  </a:p>
                </p:txBody>
              </p:sp>
              <p:sp>
                <p:nvSpPr>
                  <p:cNvPr id="14" name="Rectangle 49"/>
                  <p:cNvSpPr/>
                  <p:nvPr/>
                </p:nvSpPr>
                <p:spPr>
                  <a:xfrm>
                    <a:off x="1317257" y="1824875"/>
                    <a:ext cx="3761195" cy="307777"/>
                  </a:xfrm>
                  <a:prstGeom prst="rect">
                    <a:avLst/>
                  </a:prstGeom>
                </p:spPr>
                <p:txBody>
                  <a:bodyPr wrap="none" lIns="0" tIns="0" rIns="0" bIns="0">
                    <a:normAutofit lnSpcReduction="10000"/>
                  </a:bodyPr>
                  <a:lstStyle/>
                  <a:p>
                    <a:pPr algn="r"/>
                    <a:r>
                      <a:rPr lang="zh-CN" altLang="en-US" sz="1600" b="1" dirty="0">
                        <a:solidFill>
                          <a:schemeClr val="accent5"/>
                        </a:solidFill>
                      </a:rPr>
                      <a:t>问答系统</a:t>
                    </a:r>
                  </a:p>
                </p:txBody>
              </p:sp>
            </p:grpSp>
          </p:grpSp>
          <p:cxnSp>
            <p:nvCxnSpPr>
              <p:cNvPr id="8" name="Straight Connector 43"/>
              <p:cNvCxnSpPr/>
              <p:nvPr/>
            </p:nvCxnSpPr>
            <p:spPr>
              <a:xfrm>
                <a:off x="8472263" y="3078377"/>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44"/>
              <p:cNvCxnSpPr/>
              <p:nvPr/>
            </p:nvCxnSpPr>
            <p:spPr>
              <a:xfrm>
                <a:off x="8472263" y="4380382"/>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60670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33">
            <a:extLst>
              <a:ext uri="{FF2B5EF4-FFF2-40B4-BE49-F238E27FC236}">
                <a16:creationId xmlns:a16="http://schemas.microsoft.com/office/drawing/2014/main" id="{BC6C8753-7016-434D-A449-C33D057C5C8C}"/>
              </a:ext>
            </a:extLst>
          </p:cNvPr>
          <p:cNvSpPr txBox="1"/>
          <p:nvPr/>
        </p:nvSpPr>
        <p:spPr>
          <a:xfrm>
            <a:off x="3382416" y="1815539"/>
            <a:ext cx="4093935" cy="611706"/>
          </a:xfrm>
          <a:prstGeom prst="rect">
            <a:avLst/>
          </a:prstGeom>
          <a:noFill/>
          <a:ln w="9525">
            <a:noFill/>
          </a:ln>
        </p:spPr>
        <p:txBody>
          <a:bodyPr wrap="square" anchor="t">
            <a:spAutoFit/>
          </a:bodyPr>
          <a:lstStyle/>
          <a:p>
            <a:pPr lvl="0"/>
            <a:r>
              <a:rPr lang="zh-CN" altLang="en-US" sz="3375" b="1" dirty="0">
                <a:solidFill>
                  <a:schemeClr val="tx1">
                    <a:lumMod val="65000"/>
                    <a:lumOff val="35000"/>
                  </a:schemeClr>
                </a:solidFill>
                <a:latin typeface="微软雅黑" panose="020B0503020204020204" pitchFamily="34" charset="-122"/>
                <a:ea typeface="微软雅黑" panose="020B0503020204020204" pitchFamily="34" charset="-122"/>
              </a:rPr>
              <a:t>机器学习</a:t>
            </a:r>
          </a:p>
        </p:txBody>
      </p:sp>
      <p:cxnSp>
        <p:nvCxnSpPr>
          <p:cNvPr id="23" name="直接连接符 22">
            <a:extLst>
              <a:ext uri="{FF2B5EF4-FFF2-40B4-BE49-F238E27FC236}">
                <a16:creationId xmlns:a16="http://schemas.microsoft.com/office/drawing/2014/main" id="{E730D8E6-4C21-4E74-99A7-2CBF141E59D0}"/>
              </a:ext>
            </a:extLst>
          </p:cNvPr>
          <p:cNvCxnSpPr/>
          <p:nvPr/>
        </p:nvCxnSpPr>
        <p:spPr>
          <a:xfrm>
            <a:off x="3495681" y="2378710"/>
            <a:ext cx="338699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a:extLst>
              <a:ext uri="{FF2B5EF4-FFF2-40B4-BE49-F238E27FC236}">
                <a16:creationId xmlns:a16="http://schemas.microsoft.com/office/drawing/2014/main" id="{74FFB0BD-57CA-43CF-8BE6-5D989A8516A1}"/>
              </a:ext>
            </a:extLst>
          </p:cNvPr>
          <p:cNvSpPr/>
          <p:nvPr/>
        </p:nvSpPr>
        <p:spPr>
          <a:xfrm>
            <a:off x="7349836" y="14364"/>
            <a:ext cx="5437826" cy="5143500"/>
          </a:xfrm>
          <a:prstGeom prst="parallelogram">
            <a:avLst>
              <a:gd name="adj" fmla="val 9465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65B1A9FF-B0B9-4E6B-8D64-22B23ACC9DF9}"/>
              </a:ext>
            </a:extLst>
          </p:cNvPr>
          <p:cNvSpPr/>
          <p:nvPr/>
        </p:nvSpPr>
        <p:spPr>
          <a:xfrm>
            <a:off x="3495681" y="3723878"/>
            <a:ext cx="4981055" cy="4711452"/>
          </a:xfrm>
          <a:prstGeom prst="parallelogram">
            <a:avLst>
              <a:gd name="adj" fmla="val 94657"/>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
            <a:extLst>
              <a:ext uri="{FF2B5EF4-FFF2-40B4-BE49-F238E27FC236}">
                <a16:creationId xmlns:a16="http://schemas.microsoft.com/office/drawing/2014/main" id="{8D92FC1A-DDA4-4806-BF0D-CFA3BEF0A4AA}"/>
              </a:ext>
            </a:extLst>
          </p:cNvPr>
          <p:cNvSpPr/>
          <p:nvPr/>
        </p:nvSpPr>
        <p:spPr>
          <a:xfrm>
            <a:off x="2070968" y="1923678"/>
            <a:ext cx="1227284" cy="1190253"/>
          </a:xfrm>
          <a:custGeom>
            <a:avLst/>
            <a:gdLst>
              <a:gd name="connsiteX0" fmla="*/ 0 w 1413385"/>
              <a:gd name="connsiteY0" fmla="*/ 0 h 1026944"/>
              <a:gd name="connsiteX1" fmla="*/ 1413385 w 1413385"/>
              <a:gd name="connsiteY1" fmla="*/ 0 h 1026944"/>
              <a:gd name="connsiteX2" fmla="*/ 1413385 w 1413385"/>
              <a:gd name="connsiteY2" fmla="*/ 1026944 h 1026944"/>
              <a:gd name="connsiteX3" fmla="*/ 0 w 1413385"/>
              <a:gd name="connsiteY3" fmla="*/ 1026944 h 1026944"/>
              <a:gd name="connsiteX4" fmla="*/ 0 w 1413385"/>
              <a:gd name="connsiteY4" fmla="*/ 0 h 1026944"/>
              <a:gd name="connsiteX0" fmla="*/ 0 w 1413385"/>
              <a:gd name="connsiteY0" fmla="*/ 0 h 1026944"/>
              <a:gd name="connsiteX1" fmla="*/ 1413385 w 1413385"/>
              <a:gd name="connsiteY1" fmla="*/ 0 h 1026944"/>
              <a:gd name="connsiteX2" fmla="*/ 1405087 w 1413385"/>
              <a:gd name="connsiteY2" fmla="*/ 494556 h 1026944"/>
              <a:gd name="connsiteX3" fmla="*/ 1413385 w 1413385"/>
              <a:gd name="connsiteY3" fmla="*/ 1026944 h 1026944"/>
              <a:gd name="connsiteX4" fmla="*/ 0 w 1413385"/>
              <a:gd name="connsiteY4" fmla="*/ 1026944 h 1026944"/>
              <a:gd name="connsiteX5" fmla="*/ 0 w 1413385"/>
              <a:gd name="connsiteY5" fmla="*/ 0 h 1026944"/>
              <a:gd name="connsiteX0" fmla="*/ 0 w 1728937"/>
              <a:gd name="connsiteY0" fmla="*/ 0 h 1026944"/>
              <a:gd name="connsiteX1" fmla="*/ 1413385 w 1728937"/>
              <a:gd name="connsiteY1" fmla="*/ 0 h 1026944"/>
              <a:gd name="connsiteX2" fmla="*/ 1728937 w 1728937"/>
              <a:gd name="connsiteY2" fmla="*/ 513606 h 1026944"/>
              <a:gd name="connsiteX3" fmla="*/ 1413385 w 1728937"/>
              <a:gd name="connsiteY3" fmla="*/ 1026944 h 1026944"/>
              <a:gd name="connsiteX4" fmla="*/ 0 w 1728937"/>
              <a:gd name="connsiteY4" fmla="*/ 1026944 h 1026944"/>
              <a:gd name="connsiteX5" fmla="*/ 0 w 1728937"/>
              <a:gd name="connsiteY5" fmla="*/ 0 h 1026944"/>
              <a:gd name="connsiteX0" fmla="*/ 0 w 1841720"/>
              <a:gd name="connsiteY0" fmla="*/ 0 h 1026944"/>
              <a:gd name="connsiteX1" fmla="*/ 1413385 w 1841720"/>
              <a:gd name="connsiteY1" fmla="*/ 0 h 1026944"/>
              <a:gd name="connsiteX2" fmla="*/ 1841720 w 1841720"/>
              <a:gd name="connsiteY2" fmla="*/ 513606 h 1026944"/>
              <a:gd name="connsiteX3" fmla="*/ 1413385 w 1841720"/>
              <a:gd name="connsiteY3" fmla="*/ 1026944 h 1026944"/>
              <a:gd name="connsiteX4" fmla="*/ 0 w 1841720"/>
              <a:gd name="connsiteY4" fmla="*/ 1026944 h 1026944"/>
              <a:gd name="connsiteX5" fmla="*/ 0 w 1841720"/>
              <a:gd name="connsiteY5" fmla="*/ 0 h 10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1720" h="1026944">
                <a:moveTo>
                  <a:pt x="0" y="0"/>
                </a:moveTo>
                <a:lnTo>
                  <a:pt x="1413385" y="0"/>
                </a:lnTo>
                <a:lnTo>
                  <a:pt x="1841720" y="513606"/>
                </a:lnTo>
                <a:lnTo>
                  <a:pt x="1413385" y="1026944"/>
                </a:lnTo>
                <a:lnTo>
                  <a:pt x="0" y="1026944"/>
                </a:lnTo>
                <a:lnTo>
                  <a:pt x="0" y="0"/>
                </a:lnTo>
                <a:close/>
              </a:path>
            </a:pathLst>
          </a:cu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a:extLst>
              <a:ext uri="{FF2B5EF4-FFF2-40B4-BE49-F238E27FC236}">
                <a16:creationId xmlns:a16="http://schemas.microsoft.com/office/drawing/2014/main" id="{00DB4D6F-3B4D-4526-8CC8-ECB99755746D}"/>
              </a:ext>
            </a:extLst>
          </p:cNvPr>
          <p:cNvSpPr txBox="1"/>
          <p:nvPr/>
        </p:nvSpPr>
        <p:spPr>
          <a:xfrm>
            <a:off x="2282640" y="2005935"/>
            <a:ext cx="707245" cy="1107996"/>
          </a:xfrm>
          <a:prstGeom prst="rect">
            <a:avLst/>
          </a:prstGeom>
          <a:noFill/>
        </p:spPr>
        <p:txBody>
          <a:bodyPr wrap="none" rtlCol="0">
            <a:spAutoFit/>
          </a:bodyPr>
          <a:lstStyle/>
          <a:p>
            <a:r>
              <a:rPr lang="en-US" altLang="zh-CN" sz="6600" b="1" dirty="0">
                <a:solidFill>
                  <a:schemeClr val="bg1"/>
                </a:solidFill>
                <a:latin typeface="方正兰亭超细黑简体" panose="02000000000000000000" pitchFamily="2" charset="-122"/>
                <a:ea typeface="方正兰亭超细黑简体" panose="02000000000000000000" pitchFamily="2" charset="-122"/>
              </a:rPr>
              <a:t>3</a:t>
            </a:r>
            <a:endParaRPr lang="zh-CN" altLang="en-US" sz="6600" b="1"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908869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randombar(horizontal)">
                                      <p:cBhvr>
                                        <p:cTn id="13" dur="500"/>
                                        <p:tgtEl>
                                          <p:spTgt spid="59"/>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8" grpId="0" animBg="1"/>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204D6E46-C334-4929-9771-F0BE5CD2A5CC}"/>
              </a:ext>
            </a:extLst>
          </p:cNvPr>
          <p:cNvSpPr txBox="1">
            <a:spLocks/>
          </p:cNvSpPr>
          <p:nvPr/>
        </p:nvSpPr>
        <p:spPr>
          <a:xfrm>
            <a:off x="611560" y="175643"/>
            <a:ext cx="244827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65000"/>
                    <a:lumOff val="35000"/>
                  </a:schemeClr>
                </a:solidFill>
                <a:latin typeface="方正粗倩_GBK" panose="03000509000000000000" pitchFamily="65" charset="-122"/>
                <a:ea typeface="方正粗倩_GBK" panose="03000509000000000000" pitchFamily="65" charset="-122"/>
                <a:cs typeface="+mn-ea"/>
                <a:sym typeface="+mn-lt"/>
              </a:rPr>
              <a:t>机器学习的实现</a:t>
            </a:r>
            <a:endParaRPr lang="en-GB" altLang="zh-CN" sz="2400" dirty="0">
              <a:solidFill>
                <a:schemeClr val="tx1">
                  <a:lumMod val="65000"/>
                  <a:lumOff val="35000"/>
                </a:schemeClr>
              </a:solidFill>
              <a:latin typeface="方正粗倩_GBK" panose="03000509000000000000" pitchFamily="65" charset="-122"/>
              <a:ea typeface="方正粗倩_GBK" panose="03000509000000000000" pitchFamily="65" charset="-122"/>
              <a:cs typeface="+mn-ea"/>
              <a:sym typeface="+mn-lt"/>
            </a:endParaRPr>
          </a:p>
        </p:txBody>
      </p:sp>
      <p:grpSp>
        <p:nvGrpSpPr>
          <p:cNvPr id="65" name="组合 64">
            <a:extLst>
              <a:ext uri="{FF2B5EF4-FFF2-40B4-BE49-F238E27FC236}">
                <a16:creationId xmlns:a16="http://schemas.microsoft.com/office/drawing/2014/main" id="{57C7CB08-610B-4EF7-BD7D-7220204CA900}"/>
              </a:ext>
            </a:extLst>
          </p:cNvPr>
          <p:cNvGrpSpPr/>
          <p:nvPr/>
        </p:nvGrpSpPr>
        <p:grpSpPr>
          <a:xfrm>
            <a:off x="3059832" y="1144321"/>
            <a:ext cx="3586163" cy="3132534"/>
            <a:chOff x="2147028" y="1309604"/>
            <a:chExt cx="3586163" cy="3132534"/>
          </a:xfrm>
        </p:grpSpPr>
        <p:sp>
          <p:nvSpPr>
            <p:cNvPr id="4" name="Freeform: Shape 2"/>
            <p:cNvSpPr>
              <a:spLocks/>
            </p:cNvSpPr>
            <p:nvPr/>
          </p:nvSpPr>
          <p:spPr bwMode="auto">
            <a:xfrm>
              <a:off x="2147028" y="1309604"/>
              <a:ext cx="3586163" cy="3132534"/>
            </a:xfrm>
            <a:custGeom>
              <a:avLst/>
              <a:gdLst>
                <a:gd name="T0" fmla="*/ 1199 w 1272"/>
                <a:gd name="T1" fmla="*/ 585 h 1111"/>
                <a:gd name="T2" fmla="*/ 1228 w 1272"/>
                <a:gd name="T3" fmla="*/ 365 h 1111"/>
                <a:gd name="T4" fmla="*/ 1070 w 1272"/>
                <a:gd name="T5" fmla="*/ 234 h 1111"/>
                <a:gd name="T6" fmla="*/ 845 w 1272"/>
                <a:gd name="T7" fmla="*/ 20 h 1111"/>
                <a:gd name="T8" fmla="*/ 603 w 1272"/>
                <a:gd name="T9" fmla="*/ 59 h 1111"/>
                <a:gd name="T10" fmla="*/ 469 w 1272"/>
                <a:gd name="T11" fmla="*/ 46 h 1111"/>
                <a:gd name="T12" fmla="*/ 381 w 1272"/>
                <a:gd name="T13" fmla="*/ 111 h 1111"/>
                <a:gd name="T14" fmla="*/ 198 w 1272"/>
                <a:gd name="T15" fmla="*/ 161 h 1111"/>
                <a:gd name="T16" fmla="*/ 108 w 1272"/>
                <a:gd name="T17" fmla="*/ 317 h 1111"/>
                <a:gd name="T18" fmla="*/ 5 w 1272"/>
                <a:gd name="T19" fmla="*/ 433 h 1111"/>
                <a:gd name="T20" fmla="*/ 33 w 1272"/>
                <a:gd name="T21" fmla="*/ 534 h 1111"/>
                <a:gd name="T22" fmla="*/ 38 w 1272"/>
                <a:gd name="T23" fmla="*/ 670 h 1111"/>
                <a:gd name="T24" fmla="*/ 319 w 1272"/>
                <a:gd name="T25" fmla="*/ 771 h 1111"/>
                <a:gd name="T26" fmla="*/ 344 w 1272"/>
                <a:gd name="T27" fmla="*/ 759 h 1111"/>
                <a:gd name="T28" fmla="*/ 349 w 1272"/>
                <a:gd name="T29" fmla="*/ 773 h 1111"/>
                <a:gd name="T30" fmla="*/ 630 w 1272"/>
                <a:gd name="T31" fmla="*/ 874 h 1111"/>
                <a:gd name="T32" fmla="*/ 641 w 1272"/>
                <a:gd name="T33" fmla="*/ 869 h 1111"/>
                <a:gd name="T34" fmla="*/ 768 w 1272"/>
                <a:gd name="T35" fmla="*/ 901 h 1111"/>
                <a:gd name="T36" fmla="*/ 790 w 1272"/>
                <a:gd name="T37" fmla="*/ 955 h 1111"/>
                <a:gd name="T38" fmla="*/ 1000 w 1272"/>
                <a:gd name="T39" fmla="*/ 1111 h 1111"/>
                <a:gd name="T40" fmla="*/ 1037 w 1272"/>
                <a:gd name="T41" fmla="*/ 1077 h 1111"/>
                <a:gd name="T42" fmla="*/ 1036 w 1272"/>
                <a:gd name="T43" fmla="*/ 1076 h 1111"/>
                <a:gd name="T44" fmla="*/ 906 w 1272"/>
                <a:gd name="T45" fmla="*/ 901 h 1111"/>
                <a:gd name="T46" fmla="*/ 907 w 1272"/>
                <a:gd name="T47" fmla="*/ 893 h 1111"/>
                <a:gd name="T48" fmla="*/ 1106 w 1272"/>
                <a:gd name="T49" fmla="*/ 904 h 1111"/>
                <a:gd name="T50" fmla="*/ 1228 w 1272"/>
                <a:gd name="T51" fmla="*/ 632 h 1111"/>
                <a:gd name="T52" fmla="*/ 1199 w 1272"/>
                <a:gd name="T53" fmla="*/ 585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2" h="1111">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Group 10"/>
            <p:cNvGrpSpPr/>
            <p:nvPr/>
          </p:nvGrpSpPr>
          <p:grpSpPr>
            <a:xfrm>
              <a:off x="3644486" y="2227406"/>
              <a:ext cx="208235" cy="207614"/>
              <a:chOff x="4779160" y="1531137"/>
              <a:chExt cx="277647" cy="276819"/>
            </a:xfrm>
          </p:grpSpPr>
          <p:sp>
            <p:nvSpPr>
              <p:cNvPr id="22" name="Oval 20"/>
              <p:cNvSpPr/>
              <p:nvPr/>
            </p:nvSpPr>
            <p:spPr>
              <a:xfrm>
                <a:off x="4812881" y="1564444"/>
                <a:ext cx="199270" cy="19927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Freeform: Shape 21"/>
              <p:cNvSpPr>
                <a:spLocks/>
              </p:cNvSpPr>
              <p:nvPr/>
            </p:nvSpPr>
            <p:spPr bwMode="auto">
              <a:xfrm>
                <a:off x="4779160" y="1531137"/>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p14="http://schemas.microsoft.com/office/powerpoint/2010/main" xmlns:a14="http://schemas.microsoft.com/office/drawing/2010/main" xmlns:lc="http://schemas.openxmlformats.org/drawingml/2006/lockedCanvas" xmlns="" w="9525">
                    <a:solidFill>
                      <a:srgbClr val="000000"/>
                    </a:solidFill>
                    <a:round/>
                    <a:headEnd/>
                    <a:tailEnd/>
                  </a14:hiddenLine>
                </a:ext>
              </a:extLst>
            </p:spPr>
            <p:txBody>
              <a:bodyPr anchor="ctr"/>
              <a:lstStyle/>
              <a:p>
                <a:pPr algn="ctr"/>
                <a:endParaRPr/>
              </a:p>
            </p:txBody>
          </p:sp>
        </p:grpSp>
        <p:sp>
          <p:nvSpPr>
            <p:cNvPr id="33" name="文本框 32">
              <a:extLst>
                <a:ext uri="{FF2B5EF4-FFF2-40B4-BE49-F238E27FC236}">
                  <a16:creationId xmlns:a16="http://schemas.microsoft.com/office/drawing/2014/main" id="{33DFFCAD-737E-40AE-9623-1C2CD108E093}"/>
                </a:ext>
              </a:extLst>
            </p:cNvPr>
            <p:cNvSpPr txBox="1"/>
            <p:nvPr/>
          </p:nvSpPr>
          <p:spPr>
            <a:xfrm>
              <a:off x="3693277" y="2487397"/>
              <a:ext cx="848140" cy="369332"/>
            </a:xfrm>
            <a:prstGeom prst="rect">
              <a:avLst/>
            </a:prstGeom>
            <a:noFill/>
          </p:spPr>
          <p:txBody>
            <a:bodyPr wrap="square" lIns="0" tIns="0" rIns="0" bIns="0" rtlCol="0">
              <a:spAutoFit/>
            </a:bodyPr>
            <a:lstStyle/>
            <a:p>
              <a:r>
                <a:rPr lang="zh-CN" altLang="en-US" sz="2400" b="1" dirty="0">
                  <a:solidFill>
                    <a:schemeClr val="bg2"/>
                  </a:solidFill>
                  <a:latin typeface="汉仪彩云体简" panose="02010609000101010101" pitchFamily="49" charset="-122"/>
                  <a:ea typeface="汉仪彩云体简" panose="02010609000101010101" pitchFamily="49" charset="-122"/>
                </a:rPr>
                <a:t>模型</a:t>
              </a:r>
              <a:endParaRPr lang="zh-CN" altLang="en-US" sz="2000" b="1" dirty="0">
                <a:solidFill>
                  <a:schemeClr val="bg2"/>
                </a:solidFill>
                <a:latin typeface="汉仪彩云体简" panose="02010609000101010101" pitchFamily="49" charset="-122"/>
                <a:ea typeface="汉仪彩云体简" panose="02010609000101010101" pitchFamily="49" charset="-122"/>
              </a:endParaRPr>
            </a:p>
          </p:txBody>
        </p:sp>
      </p:grpSp>
      <p:grpSp>
        <p:nvGrpSpPr>
          <p:cNvPr id="66" name="组合 65">
            <a:extLst>
              <a:ext uri="{FF2B5EF4-FFF2-40B4-BE49-F238E27FC236}">
                <a16:creationId xmlns:a16="http://schemas.microsoft.com/office/drawing/2014/main" id="{0FF7D250-0830-40B4-9168-367ECB82A7C2}"/>
              </a:ext>
            </a:extLst>
          </p:cNvPr>
          <p:cNvGrpSpPr/>
          <p:nvPr/>
        </p:nvGrpSpPr>
        <p:grpSpPr>
          <a:xfrm>
            <a:off x="2866906" y="2493917"/>
            <a:ext cx="1932647" cy="1423988"/>
            <a:chOff x="1968701" y="2596880"/>
            <a:chExt cx="1932647" cy="1423988"/>
          </a:xfrm>
        </p:grpSpPr>
        <p:sp>
          <p:nvSpPr>
            <p:cNvPr id="7" name="Freeform: Shape 5"/>
            <p:cNvSpPr>
              <a:spLocks/>
            </p:cNvSpPr>
            <p:nvPr/>
          </p:nvSpPr>
          <p:spPr bwMode="auto">
            <a:xfrm>
              <a:off x="1968701" y="2596880"/>
              <a:ext cx="1166813" cy="1423988"/>
            </a:xfrm>
            <a:custGeom>
              <a:avLst/>
              <a:gdLst>
                <a:gd name="T0" fmla="*/ 377 w 414"/>
                <a:gd name="T1" fmla="*/ 215 h 505"/>
                <a:gd name="T2" fmla="*/ 374 w 414"/>
                <a:gd name="T3" fmla="*/ 70 h 505"/>
                <a:gd name="T4" fmla="*/ 249 w 414"/>
                <a:gd name="T5" fmla="*/ 49 h 505"/>
                <a:gd name="T6" fmla="*/ 132 w 414"/>
                <a:gd name="T7" fmla="*/ 0 h 505"/>
                <a:gd name="T8" fmla="*/ 108 w 414"/>
                <a:gd name="T9" fmla="*/ 4 h 505"/>
                <a:gd name="T10" fmla="*/ 5 w 414"/>
                <a:gd name="T11" fmla="*/ 120 h 505"/>
                <a:gd name="T12" fmla="*/ 33 w 414"/>
                <a:gd name="T13" fmla="*/ 221 h 505"/>
                <a:gd name="T14" fmla="*/ 38 w 414"/>
                <a:gd name="T15" fmla="*/ 357 h 505"/>
                <a:gd name="T16" fmla="*/ 319 w 414"/>
                <a:gd name="T17" fmla="*/ 458 h 505"/>
                <a:gd name="T18" fmla="*/ 344 w 414"/>
                <a:gd name="T19" fmla="*/ 446 h 505"/>
                <a:gd name="T20" fmla="*/ 398 w 414"/>
                <a:gd name="T21" fmla="*/ 307 h 505"/>
                <a:gd name="T22" fmla="*/ 377 w 414"/>
                <a:gd name="T23" fmla="*/ 21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505">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5"/>
            </a:solidFill>
            <a:ln w="87313" cap="flat">
              <a:solidFill>
                <a:srgbClr val="FFFFFF"/>
              </a:solidFill>
              <a:prstDash val="solid"/>
              <a:miter lim="800000"/>
              <a:headEnd/>
              <a:tailEnd/>
            </a:ln>
          </p:spPr>
          <p:txBody>
            <a:bodyPr anchor="ctr"/>
            <a:lstStyle/>
            <a:p>
              <a:pPr algn="ctr"/>
              <a:endParaRPr/>
            </a:p>
          </p:txBody>
        </p:sp>
        <p:sp>
          <p:nvSpPr>
            <p:cNvPr id="34" name="文本框 33">
              <a:extLst>
                <a:ext uri="{FF2B5EF4-FFF2-40B4-BE49-F238E27FC236}">
                  <a16:creationId xmlns:a16="http://schemas.microsoft.com/office/drawing/2014/main" id="{A6B4D06B-8766-41EE-8B7C-7252542E678F}"/>
                </a:ext>
              </a:extLst>
            </p:cNvPr>
            <p:cNvSpPr txBox="1"/>
            <p:nvPr/>
          </p:nvSpPr>
          <p:spPr>
            <a:xfrm>
              <a:off x="2304781" y="2868358"/>
              <a:ext cx="848140" cy="738664"/>
            </a:xfrm>
            <a:prstGeom prst="rect">
              <a:avLst/>
            </a:prstGeom>
            <a:noFill/>
          </p:spPr>
          <p:txBody>
            <a:bodyPr wrap="square" lIns="0" tIns="0" rIns="0" bIns="0" rtlCol="0">
              <a:spAutoFit/>
            </a:bodyPr>
            <a:lstStyle/>
            <a:p>
              <a:r>
                <a:rPr lang="zh-CN" altLang="en-US" sz="2400" b="1" dirty="0">
                  <a:solidFill>
                    <a:schemeClr val="bg2"/>
                  </a:solidFill>
                  <a:latin typeface="汉仪彩云体简" panose="02010609000101010101" pitchFamily="49" charset="-122"/>
                  <a:ea typeface="汉仪彩云体简" panose="02010609000101010101" pitchFamily="49" charset="-122"/>
                </a:rPr>
                <a:t>新的数据</a:t>
              </a:r>
              <a:endParaRPr lang="zh-CN" altLang="en-US" sz="2000" b="1" dirty="0">
                <a:solidFill>
                  <a:schemeClr val="bg2"/>
                </a:solidFill>
                <a:latin typeface="汉仪彩云体简" panose="02010609000101010101" pitchFamily="49" charset="-122"/>
                <a:ea typeface="汉仪彩云体简" panose="02010609000101010101" pitchFamily="49" charset="-122"/>
              </a:endParaRPr>
            </a:p>
          </p:txBody>
        </p:sp>
        <p:cxnSp>
          <p:nvCxnSpPr>
            <p:cNvPr id="40" name="直接箭头连接符 39">
              <a:extLst>
                <a:ext uri="{FF2B5EF4-FFF2-40B4-BE49-F238E27FC236}">
                  <a16:creationId xmlns:a16="http://schemas.microsoft.com/office/drawing/2014/main" id="{A51C0E15-6B6E-46AE-930E-89537563BB3D}"/>
                </a:ext>
              </a:extLst>
            </p:cNvPr>
            <p:cNvCxnSpPr>
              <a:cxnSpLocks/>
              <a:stCxn id="34" idx="3"/>
            </p:cNvCxnSpPr>
            <p:nvPr/>
          </p:nvCxnSpPr>
          <p:spPr>
            <a:xfrm flipV="1">
              <a:off x="3152921" y="2820704"/>
              <a:ext cx="748427" cy="41698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68E9776-642B-457B-9192-6A22B2350CE5}"/>
                </a:ext>
              </a:extLst>
            </p:cNvPr>
            <p:cNvSpPr txBox="1"/>
            <p:nvPr/>
          </p:nvSpPr>
          <p:spPr>
            <a:xfrm rot="19796915">
              <a:off x="3184620" y="2752761"/>
              <a:ext cx="417643" cy="246221"/>
            </a:xfrm>
            <a:prstGeom prst="rect">
              <a:avLst/>
            </a:prstGeom>
            <a:noFill/>
          </p:spPr>
          <p:txBody>
            <a:bodyPr wrap="square" lIns="0" tIns="0" rIns="0" bIns="0" rtlCol="0">
              <a:spAutoFit/>
            </a:bodyPr>
            <a:lstStyle/>
            <a:p>
              <a:r>
                <a:rPr lang="zh-CN" altLang="en-US" sz="1600" b="1" dirty="0">
                  <a:solidFill>
                    <a:schemeClr val="bg2"/>
                  </a:solidFill>
                  <a:latin typeface="华文中宋" panose="02010600040101010101" pitchFamily="2" charset="-122"/>
                  <a:ea typeface="华文中宋" panose="02010600040101010101" pitchFamily="2" charset="-122"/>
                </a:rPr>
                <a:t>输入</a:t>
              </a:r>
            </a:p>
          </p:txBody>
        </p:sp>
        <p:grpSp>
          <p:nvGrpSpPr>
            <p:cNvPr id="15" name="Group 13"/>
            <p:cNvGrpSpPr/>
            <p:nvPr/>
          </p:nvGrpSpPr>
          <p:grpSpPr>
            <a:xfrm>
              <a:off x="2492791" y="3607022"/>
              <a:ext cx="208235" cy="207614"/>
              <a:chOff x="4779160" y="1531137"/>
              <a:chExt cx="277647" cy="276819"/>
            </a:xfrm>
            <a:solidFill>
              <a:schemeClr val="accent5"/>
            </a:solidFill>
          </p:grpSpPr>
          <p:sp>
            <p:nvSpPr>
              <p:cNvPr id="16" name="Oval 14"/>
              <p:cNvSpPr/>
              <p:nvPr/>
            </p:nvSpPr>
            <p:spPr>
              <a:xfrm>
                <a:off x="4812881" y="1564444"/>
                <a:ext cx="199270" cy="19927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Freeform: Shape 15"/>
              <p:cNvSpPr>
                <a:spLocks/>
              </p:cNvSpPr>
              <p:nvPr/>
            </p:nvSpPr>
            <p:spPr bwMode="auto">
              <a:xfrm>
                <a:off x="4779160" y="1531137"/>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p14="http://schemas.microsoft.com/office/powerpoint/2010/main" xmlns:a14="http://schemas.microsoft.com/office/drawing/2010/main" xmlns:lc="http://schemas.openxmlformats.org/drawingml/2006/lockedCanvas" xmlns="" w="9525">
                    <a:solidFill>
                      <a:srgbClr val="000000"/>
                    </a:solidFill>
                    <a:round/>
                    <a:headEnd/>
                    <a:tailEnd/>
                  </a14:hiddenLine>
                </a:ext>
              </a:extLst>
            </p:spPr>
            <p:txBody>
              <a:bodyPr anchor="ctr"/>
              <a:lstStyle/>
              <a:p>
                <a:pPr algn="ctr"/>
                <a:endParaRPr/>
              </a:p>
            </p:txBody>
          </p:sp>
        </p:grpSp>
      </p:grpSp>
      <p:grpSp>
        <p:nvGrpSpPr>
          <p:cNvPr id="67" name="组合 66">
            <a:extLst>
              <a:ext uri="{FF2B5EF4-FFF2-40B4-BE49-F238E27FC236}">
                <a16:creationId xmlns:a16="http://schemas.microsoft.com/office/drawing/2014/main" id="{C6468A12-88B6-47D5-BE25-2BE329B60A59}"/>
              </a:ext>
            </a:extLst>
          </p:cNvPr>
          <p:cNvGrpSpPr/>
          <p:nvPr/>
        </p:nvGrpSpPr>
        <p:grpSpPr>
          <a:xfrm>
            <a:off x="4091964" y="2600992"/>
            <a:ext cx="2872979" cy="2416221"/>
            <a:chOff x="3193759" y="2669477"/>
            <a:chExt cx="2872979" cy="2416221"/>
          </a:xfrm>
        </p:grpSpPr>
        <p:sp>
          <p:nvSpPr>
            <p:cNvPr id="5" name="Freeform: Shape 3"/>
            <p:cNvSpPr>
              <a:spLocks/>
            </p:cNvSpPr>
            <p:nvPr/>
          </p:nvSpPr>
          <p:spPr bwMode="auto">
            <a:xfrm>
              <a:off x="3193759" y="3030679"/>
              <a:ext cx="2872979" cy="2055019"/>
            </a:xfrm>
            <a:custGeom>
              <a:avLst/>
              <a:gdLst>
                <a:gd name="T0" fmla="*/ 853 w 1019"/>
                <a:gd name="T1" fmla="*/ 522 h 729"/>
                <a:gd name="T2" fmla="*/ 975 w 1019"/>
                <a:gd name="T3" fmla="*/ 250 h 729"/>
                <a:gd name="T4" fmla="*/ 946 w 1019"/>
                <a:gd name="T5" fmla="*/ 203 h 729"/>
                <a:gd name="T6" fmla="*/ 991 w 1019"/>
                <a:gd name="T7" fmla="*/ 110 h 729"/>
                <a:gd name="T8" fmla="*/ 580 w 1019"/>
                <a:gd name="T9" fmla="*/ 105 h 729"/>
                <a:gd name="T10" fmla="*/ 524 w 1019"/>
                <a:gd name="T11" fmla="*/ 258 h 729"/>
                <a:gd name="T12" fmla="*/ 505 w 1019"/>
                <a:gd name="T13" fmla="*/ 253 h 729"/>
                <a:gd name="T14" fmla="*/ 0 w 1019"/>
                <a:gd name="T15" fmla="*/ 406 h 729"/>
                <a:gd name="T16" fmla="*/ 66 w 1019"/>
                <a:gd name="T17" fmla="*/ 389 h 729"/>
                <a:gd name="T18" fmla="*/ 91 w 1019"/>
                <a:gd name="T19" fmla="*/ 377 h 729"/>
                <a:gd name="T20" fmla="*/ 96 w 1019"/>
                <a:gd name="T21" fmla="*/ 391 h 729"/>
                <a:gd name="T22" fmla="*/ 377 w 1019"/>
                <a:gd name="T23" fmla="*/ 492 h 729"/>
                <a:gd name="T24" fmla="*/ 388 w 1019"/>
                <a:gd name="T25" fmla="*/ 487 h 729"/>
                <a:gd name="T26" fmla="*/ 515 w 1019"/>
                <a:gd name="T27" fmla="*/ 519 h 729"/>
                <a:gd name="T28" fmla="*/ 537 w 1019"/>
                <a:gd name="T29" fmla="*/ 573 h 729"/>
                <a:gd name="T30" fmla="*/ 747 w 1019"/>
                <a:gd name="T31" fmla="*/ 729 h 729"/>
                <a:gd name="T32" fmla="*/ 784 w 1019"/>
                <a:gd name="T33" fmla="*/ 695 h 729"/>
                <a:gd name="T34" fmla="*/ 783 w 1019"/>
                <a:gd name="T35" fmla="*/ 694 h 729"/>
                <a:gd name="T36" fmla="*/ 653 w 1019"/>
                <a:gd name="T37" fmla="*/ 519 h 729"/>
                <a:gd name="T38" fmla="*/ 654 w 1019"/>
                <a:gd name="T39" fmla="*/ 511 h 729"/>
                <a:gd name="T40" fmla="*/ 853 w 1019"/>
                <a:gd name="T41"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9" h="729">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4"/>
            </a:solidFill>
            <a:ln w="87313" cap="flat">
              <a:solidFill>
                <a:srgbClr val="FFFFFF"/>
              </a:solidFill>
              <a:prstDash val="solid"/>
              <a:miter lim="800000"/>
              <a:headEnd/>
              <a:tailEnd/>
            </a:ln>
          </p:spPr>
          <p:txBody>
            <a:bodyPr anchor="ctr"/>
            <a:lstStyle/>
            <a:p>
              <a:pPr algn="ctr"/>
              <a:endParaRPr dirty="0"/>
            </a:p>
          </p:txBody>
        </p:sp>
        <p:sp>
          <p:nvSpPr>
            <p:cNvPr id="35" name="文本框 34">
              <a:extLst>
                <a:ext uri="{FF2B5EF4-FFF2-40B4-BE49-F238E27FC236}">
                  <a16:creationId xmlns:a16="http://schemas.microsoft.com/office/drawing/2014/main" id="{927C450A-777E-4B31-9EBE-8A35618BCAE0}"/>
                </a:ext>
              </a:extLst>
            </p:cNvPr>
            <p:cNvSpPr txBox="1"/>
            <p:nvPr/>
          </p:nvSpPr>
          <p:spPr>
            <a:xfrm>
              <a:off x="4883346" y="3441964"/>
              <a:ext cx="848140" cy="738664"/>
            </a:xfrm>
            <a:prstGeom prst="rect">
              <a:avLst/>
            </a:prstGeom>
            <a:noFill/>
          </p:spPr>
          <p:txBody>
            <a:bodyPr wrap="square" lIns="0" tIns="0" rIns="0" bIns="0" rtlCol="0">
              <a:spAutoFit/>
            </a:bodyPr>
            <a:lstStyle/>
            <a:p>
              <a:r>
                <a:rPr lang="zh-CN" altLang="en-US" sz="2400" b="1" dirty="0">
                  <a:solidFill>
                    <a:schemeClr val="bg2"/>
                  </a:solidFill>
                  <a:latin typeface="汉仪彩云体简" panose="02010609000101010101" pitchFamily="49" charset="-122"/>
                  <a:ea typeface="汉仪彩云体简" panose="02010609000101010101" pitchFamily="49" charset="-122"/>
                </a:rPr>
                <a:t>未知属性</a:t>
              </a:r>
              <a:endParaRPr lang="zh-CN" altLang="en-US" sz="2000" b="1" dirty="0">
                <a:solidFill>
                  <a:schemeClr val="bg2"/>
                </a:solidFill>
                <a:latin typeface="汉仪彩云体简" panose="02010609000101010101" pitchFamily="49" charset="-122"/>
                <a:ea typeface="汉仪彩云体简" panose="02010609000101010101" pitchFamily="49" charset="-122"/>
              </a:endParaRPr>
            </a:p>
          </p:txBody>
        </p:sp>
        <p:cxnSp>
          <p:nvCxnSpPr>
            <p:cNvPr id="38" name="直接箭头连接符 37">
              <a:extLst>
                <a:ext uri="{FF2B5EF4-FFF2-40B4-BE49-F238E27FC236}">
                  <a16:creationId xmlns:a16="http://schemas.microsoft.com/office/drawing/2014/main" id="{C4C3B05C-44BE-4451-B5E0-BFE79847FE00}"/>
                </a:ext>
              </a:extLst>
            </p:cNvPr>
            <p:cNvCxnSpPr>
              <a:cxnSpLocks/>
            </p:cNvCxnSpPr>
            <p:nvPr/>
          </p:nvCxnSpPr>
          <p:spPr>
            <a:xfrm>
              <a:off x="4431551" y="2669477"/>
              <a:ext cx="600082" cy="79303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2"/>
            <p:cNvGrpSpPr/>
            <p:nvPr/>
          </p:nvGrpSpPr>
          <p:grpSpPr>
            <a:xfrm>
              <a:off x="4597456" y="4058188"/>
              <a:ext cx="208235" cy="207614"/>
              <a:chOff x="8102193" y="5100625"/>
              <a:chExt cx="277647" cy="276819"/>
            </a:xfrm>
          </p:grpSpPr>
          <p:sp>
            <p:nvSpPr>
              <p:cNvPr id="18" name="Oval 16"/>
              <p:cNvSpPr/>
              <p:nvPr/>
            </p:nvSpPr>
            <p:spPr>
              <a:xfrm>
                <a:off x="8135914" y="5133932"/>
                <a:ext cx="199270" cy="19927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17"/>
              <p:cNvSpPr>
                <a:spLocks/>
              </p:cNvSpPr>
              <p:nvPr/>
            </p:nvSpPr>
            <p:spPr bwMode="auto">
              <a:xfrm>
                <a:off x="8102193" y="5100625"/>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4"/>
              </a:solidFill>
              <a:ln>
                <a:noFill/>
              </a:ln>
              <a:extLst>
                <a:ext uri="{91240B29-F687-4f45-9708-019B960494DF}">
                  <a14:hiddenLine xmlns:p14="http://schemas.microsoft.com/office/powerpoint/2010/main" xmlns:a14="http://schemas.microsoft.com/office/drawing/2010/main" xmlns:lc="http://schemas.openxmlformats.org/drawingml/2006/lockedCanvas" xmlns="" w="9525">
                    <a:solidFill>
                      <a:srgbClr val="000000"/>
                    </a:solidFill>
                    <a:round/>
                    <a:headEnd/>
                    <a:tailEnd/>
                  </a14:hiddenLine>
                </a:ext>
              </a:extLst>
            </p:spPr>
            <p:txBody>
              <a:bodyPr anchor="ctr"/>
              <a:lstStyle/>
              <a:p>
                <a:pPr algn="ctr"/>
                <a:endParaRPr/>
              </a:p>
            </p:txBody>
          </p:sp>
        </p:grpSp>
        <p:sp>
          <p:nvSpPr>
            <p:cNvPr id="50" name="文本框 49">
              <a:extLst>
                <a:ext uri="{FF2B5EF4-FFF2-40B4-BE49-F238E27FC236}">
                  <a16:creationId xmlns:a16="http://schemas.microsoft.com/office/drawing/2014/main" id="{03EFA739-59D9-414B-9D09-859009075374}"/>
                </a:ext>
              </a:extLst>
            </p:cNvPr>
            <p:cNvSpPr txBox="1"/>
            <p:nvPr/>
          </p:nvSpPr>
          <p:spPr>
            <a:xfrm rot="19372546">
              <a:off x="4337786" y="2725924"/>
              <a:ext cx="351056" cy="492443"/>
            </a:xfrm>
            <a:prstGeom prst="rect">
              <a:avLst/>
            </a:prstGeom>
            <a:noFill/>
          </p:spPr>
          <p:txBody>
            <a:bodyPr wrap="square" lIns="0" tIns="0" rIns="0" bIns="0" rtlCol="0">
              <a:spAutoFit/>
            </a:bodyPr>
            <a:lstStyle/>
            <a:p>
              <a:r>
                <a:rPr lang="zh-CN" altLang="en-US" sz="1600" b="1" dirty="0">
                  <a:solidFill>
                    <a:schemeClr val="bg2"/>
                  </a:solidFill>
                  <a:latin typeface="华文中宋" panose="02010600040101010101" pitchFamily="2" charset="-122"/>
                  <a:ea typeface="华文中宋" panose="02010600040101010101" pitchFamily="2" charset="-122"/>
                </a:rPr>
                <a:t>预测</a:t>
              </a:r>
            </a:p>
          </p:txBody>
        </p:sp>
      </p:grpSp>
      <p:grpSp>
        <p:nvGrpSpPr>
          <p:cNvPr id="64" name="组合 63">
            <a:extLst>
              <a:ext uri="{FF2B5EF4-FFF2-40B4-BE49-F238E27FC236}">
                <a16:creationId xmlns:a16="http://schemas.microsoft.com/office/drawing/2014/main" id="{AAFB0FD1-A910-4E21-8B9A-B2DC72170F59}"/>
              </a:ext>
            </a:extLst>
          </p:cNvPr>
          <p:cNvGrpSpPr/>
          <p:nvPr/>
        </p:nvGrpSpPr>
        <p:grpSpPr>
          <a:xfrm>
            <a:off x="4682584" y="322476"/>
            <a:ext cx="2122885" cy="2205038"/>
            <a:chOff x="3661383" y="601763"/>
            <a:chExt cx="2122885" cy="2205038"/>
          </a:xfrm>
        </p:grpSpPr>
        <p:sp>
          <p:nvSpPr>
            <p:cNvPr id="6" name="Freeform: Shape 4"/>
            <p:cNvSpPr>
              <a:spLocks/>
            </p:cNvSpPr>
            <p:nvPr/>
          </p:nvSpPr>
          <p:spPr bwMode="auto">
            <a:xfrm>
              <a:off x="3661383" y="601763"/>
              <a:ext cx="2122885" cy="2205038"/>
            </a:xfrm>
            <a:custGeom>
              <a:avLst/>
              <a:gdLst>
                <a:gd name="T0" fmla="*/ 718 w 753"/>
                <a:gd name="T1" fmla="*/ 632 h 782"/>
                <a:gd name="T2" fmla="*/ 689 w 753"/>
                <a:gd name="T3" fmla="*/ 585 h 782"/>
                <a:gd name="T4" fmla="*/ 718 w 753"/>
                <a:gd name="T5" fmla="*/ 365 h 782"/>
                <a:gd name="T6" fmla="*/ 560 w 753"/>
                <a:gd name="T7" fmla="*/ 234 h 782"/>
                <a:gd name="T8" fmla="*/ 335 w 753"/>
                <a:gd name="T9" fmla="*/ 20 h 782"/>
                <a:gd name="T10" fmla="*/ 93 w 753"/>
                <a:gd name="T11" fmla="*/ 59 h 782"/>
                <a:gd name="T12" fmla="*/ 36 w 753"/>
                <a:gd name="T13" fmla="*/ 146 h 782"/>
                <a:gd name="T14" fmla="*/ 233 w 753"/>
                <a:gd name="T15" fmla="*/ 450 h 782"/>
                <a:gd name="T16" fmla="*/ 362 w 753"/>
                <a:gd name="T17" fmla="*/ 458 h 782"/>
                <a:gd name="T18" fmla="*/ 406 w 753"/>
                <a:gd name="T19" fmla="*/ 614 h 782"/>
                <a:gd name="T20" fmla="*/ 489 w 753"/>
                <a:gd name="T21" fmla="*/ 667 h 782"/>
                <a:gd name="T22" fmla="*/ 590 w 753"/>
                <a:gd name="T23" fmla="*/ 777 h 782"/>
                <a:gd name="T24" fmla="*/ 732 w 753"/>
                <a:gd name="T25" fmla="*/ 689 h 782"/>
                <a:gd name="T26" fmla="*/ 718 w 753"/>
                <a:gd name="T27" fmla="*/ 63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3" h="782">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3"/>
            </a:solidFill>
            <a:ln w="87313" cap="flat">
              <a:solidFill>
                <a:srgbClr val="FFFFFF"/>
              </a:solidFill>
              <a:prstDash val="solid"/>
              <a:miter lim="800000"/>
              <a:headEnd/>
              <a:tailEnd/>
            </a:ln>
          </p:spPr>
          <p:txBody>
            <a:bodyPr anchor="ctr"/>
            <a:lstStyle/>
            <a:p>
              <a:pPr algn="ctr"/>
              <a:endParaRPr/>
            </a:p>
          </p:txBody>
        </p:sp>
        <p:grpSp>
          <p:nvGrpSpPr>
            <p:cNvPr id="13" name="Group 11"/>
            <p:cNvGrpSpPr/>
            <p:nvPr/>
          </p:nvGrpSpPr>
          <p:grpSpPr>
            <a:xfrm>
              <a:off x="4883346" y="1776165"/>
              <a:ext cx="208235" cy="207614"/>
              <a:chOff x="7869202" y="2205237"/>
              <a:chExt cx="277647" cy="276819"/>
            </a:xfrm>
          </p:grpSpPr>
          <p:sp>
            <p:nvSpPr>
              <p:cNvPr id="20" name="Oval 18"/>
              <p:cNvSpPr/>
              <p:nvPr/>
            </p:nvSpPr>
            <p:spPr>
              <a:xfrm>
                <a:off x="7902923" y="2238544"/>
                <a:ext cx="199270" cy="19927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Freeform: Shape 19"/>
              <p:cNvSpPr>
                <a:spLocks/>
              </p:cNvSpPr>
              <p:nvPr/>
            </p:nvSpPr>
            <p:spPr bwMode="auto">
              <a:xfrm>
                <a:off x="7869202" y="2205237"/>
                <a:ext cx="277647" cy="27681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3"/>
              </a:solidFill>
              <a:ln>
                <a:noFill/>
              </a:ln>
              <a:extLst>
                <a:ext uri="{91240B29-F687-4f45-9708-019B960494DF}">
                  <a14:hiddenLine xmlns:p14="http://schemas.microsoft.com/office/powerpoint/2010/main" xmlns:a14="http://schemas.microsoft.com/office/drawing/2010/main" xmlns:lc="http://schemas.openxmlformats.org/drawingml/2006/lockedCanvas" xmlns="" w="9525">
                    <a:solidFill>
                      <a:srgbClr val="000000"/>
                    </a:solidFill>
                    <a:round/>
                    <a:headEnd/>
                    <a:tailEnd/>
                  </a14:hiddenLine>
                </a:ext>
              </a:extLst>
            </p:spPr>
            <p:txBody>
              <a:bodyPr anchor="ctr"/>
              <a:lstStyle/>
              <a:p>
                <a:pPr algn="ctr"/>
                <a:endParaRPr/>
              </a:p>
            </p:txBody>
          </p:sp>
        </p:grpSp>
        <p:sp>
          <p:nvSpPr>
            <p:cNvPr id="36" name="文本框 35">
              <a:extLst>
                <a:ext uri="{FF2B5EF4-FFF2-40B4-BE49-F238E27FC236}">
                  <a16:creationId xmlns:a16="http://schemas.microsoft.com/office/drawing/2014/main" id="{4B85E909-1C77-40F6-B992-75ECDA7B89CD}"/>
                </a:ext>
              </a:extLst>
            </p:cNvPr>
            <p:cNvSpPr txBox="1"/>
            <p:nvPr/>
          </p:nvSpPr>
          <p:spPr>
            <a:xfrm>
              <a:off x="4271972" y="928724"/>
              <a:ext cx="848140" cy="738664"/>
            </a:xfrm>
            <a:prstGeom prst="rect">
              <a:avLst/>
            </a:prstGeom>
            <a:noFill/>
          </p:spPr>
          <p:txBody>
            <a:bodyPr wrap="square" lIns="0" tIns="0" rIns="0" bIns="0" rtlCol="0">
              <a:spAutoFit/>
            </a:bodyPr>
            <a:lstStyle/>
            <a:p>
              <a:r>
                <a:rPr lang="zh-CN" altLang="en-US" sz="2400" b="1" dirty="0">
                  <a:solidFill>
                    <a:schemeClr val="bg2"/>
                  </a:solidFill>
                  <a:latin typeface="汉仪彩云体简" panose="02010609000101010101" pitchFamily="49" charset="-122"/>
                  <a:ea typeface="汉仪彩云体简" panose="02010609000101010101" pitchFamily="49" charset="-122"/>
                </a:rPr>
                <a:t>历史数据</a:t>
              </a:r>
              <a:endParaRPr lang="zh-CN" altLang="en-US" sz="2000" b="1" dirty="0">
                <a:solidFill>
                  <a:schemeClr val="bg2"/>
                </a:solidFill>
                <a:latin typeface="汉仪彩云体简" panose="02010609000101010101" pitchFamily="49" charset="-122"/>
                <a:ea typeface="汉仪彩云体简" panose="02010609000101010101" pitchFamily="49" charset="-122"/>
              </a:endParaRPr>
            </a:p>
          </p:txBody>
        </p:sp>
        <p:cxnSp>
          <p:nvCxnSpPr>
            <p:cNvPr id="41" name="直接箭头连接符 40">
              <a:extLst>
                <a:ext uri="{FF2B5EF4-FFF2-40B4-BE49-F238E27FC236}">
                  <a16:creationId xmlns:a16="http://schemas.microsoft.com/office/drawing/2014/main" id="{AF89C1FB-7307-47A0-A30B-845DB6509859}"/>
                </a:ext>
              </a:extLst>
            </p:cNvPr>
            <p:cNvCxnSpPr>
              <a:cxnSpLocks/>
            </p:cNvCxnSpPr>
            <p:nvPr/>
          </p:nvCxnSpPr>
          <p:spPr>
            <a:xfrm flipH="1">
              <a:off x="4078050" y="1798921"/>
              <a:ext cx="414153" cy="783115"/>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6AC8F0EF-FEC1-4203-94A6-7F6483AF3766}"/>
                </a:ext>
              </a:extLst>
            </p:cNvPr>
            <p:cNvSpPr txBox="1"/>
            <p:nvPr/>
          </p:nvSpPr>
          <p:spPr>
            <a:xfrm rot="1637869">
              <a:off x="4001488" y="1925479"/>
              <a:ext cx="351056" cy="492443"/>
            </a:xfrm>
            <a:prstGeom prst="rect">
              <a:avLst/>
            </a:prstGeom>
            <a:noFill/>
          </p:spPr>
          <p:txBody>
            <a:bodyPr wrap="square" lIns="0" tIns="0" rIns="0" bIns="0" rtlCol="0">
              <a:spAutoFit/>
            </a:bodyPr>
            <a:lstStyle/>
            <a:p>
              <a:r>
                <a:rPr lang="zh-CN" altLang="en-US" sz="1600" b="1" dirty="0">
                  <a:solidFill>
                    <a:schemeClr val="bg1"/>
                  </a:solidFill>
                  <a:latin typeface="华文中宋" panose="02010600040101010101" pitchFamily="2" charset="-122"/>
                  <a:ea typeface="华文中宋" panose="02010600040101010101" pitchFamily="2" charset="-122"/>
                </a:rPr>
                <a:t>训练</a:t>
              </a:r>
            </a:p>
          </p:txBody>
        </p:sp>
      </p:grpSp>
    </p:spTree>
    <p:extLst>
      <p:ext uri="{BB962C8B-B14F-4D97-AF65-F5344CB8AC3E}">
        <p14:creationId xmlns:p14="http://schemas.microsoft.com/office/powerpoint/2010/main" val="3335132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1000"/>
                                        <p:tgtEl>
                                          <p:spTgt spid="65"/>
                                        </p:tgtEl>
                                      </p:cBhvr>
                                    </p:animEffect>
                                    <p:anim calcmode="lin" valueType="num">
                                      <p:cBhvr>
                                        <p:cTn id="14" dur="1000" fill="hold"/>
                                        <p:tgtEl>
                                          <p:spTgt spid="65"/>
                                        </p:tgtEl>
                                        <p:attrNameLst>
                                          <p:attrName>ppt_x</p:attrName>
                                        </p:attrNameLst>
                                      </p:cBhvr>
                                      <p:tavLst>
                                        <p:tav tm="0">
                                          <p:val>
                                            <p:strVal val="#ppt_x"/>
                                          </p:val>
                                        </p:tav>
                                        <p:tav tm="100000">
                                          <p:val>
                                            <p:strVal val="#ppt_x"/>
                                          </p:val>
                                        </p:tav>
                                      </p:tavLst>
                                    </p:anim>
                                    <p:anim calcmode="lin" valueType="num">
                                      <p:cBhvr>
                                        <p:cTn id="15" dur="1000" fill="hold"/>
                                        <p:tgtEl>
                                          <p:spTgt spid="6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1000"/>
                                        <p:tgtEl>
                                          <p:spTgt spid="67"/>
                                        </p:tgtEl>
                                      </p:cBhvr>
                                    </p:animEffect>
                                    <p:anim calcmode="lin" valueType="num">
                                      <p:cBhvr>
                                        <p:cTn id="26" dur="1000" fill="hold"/>
                                        <p:tgtEl>
                                          <p:spTgt spid="67"/>
                                        </p:tgtEl>
                                        <p:attrNameLst>
                                          <p:attrName>ppt_x</p:attrName>
                                        </p:attrNameLst>
                                      </p:cBhvr>
                                      <p:tavLst>
                                        <p:tav tm="0">
                                          <p:val>
                                            <p:strVal val="#ppt_x"/>
                                          </p:val>
                                        </p:tav>
                                        <p:tav tm="100000">
                                          <p:val>
                                            <p:strVal val="#ppt_x"/>
                                          </p:val>
                                        </p:tav>
                                      </p:tavLst>
                                    </p:anim>
                                    <p:anim calcmode="lin" valueType="num">
                                      <p:cBhvr>
                                        <p:cTn id="2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539354" y="1331714"/>
            <a:ext cx="937755" cy="3125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365"/>
                </a:lnTo>
                <a:lnTo>
                  <a:pt x="21600" y="19235"/>
                </a:lnTo>
                <a:lnTo>
                  <a:pt x="0" y="21600"/>
                </a:lnTo>
                <a:lnTo>
                  <a:pt x="0" y="0"/>
                </a:lnTo>
                <a:close/>
              </a:path>
            </a:pathLst>
          </a:custGeom>
          <a:solidFill>
            <a:schemeClr val="bg2">
              <a:lumMod val="90000"/>
            </a:schemeClr>
          </a:solidFill>
          <a:ln w="12700">
            <a:miter lim="400000"/>
          </a:ln>
        </p:spPr>
        <p:txBody>
          <a:bodyPr anchor="ctr"/>
          <a:lstStyle/>
          <a:p>
            <a:pPr algn="ctr"/>
            <a:endParaRPr/>
          </a:p>
        </p:txBody>
      </p:sp>
      <p:grpSp>
        <p:nvGrpSpPr>
          <p:cNvPr id="21" name="组合 20"/>
          <p:cNvGrpSpPr/>
          <p:nvPr/>
        </p:nvGrpSpPr>
        <p:grpSpPr>
          <a:xfrm>
            <a:off x="-126522" y="3242910"/>
            <a:ext cx="4499134" cy="624574"/>
            <a:chOff x="-126522" y="3242910"/>
            <a:chExt cx="4499134" cy="624574"/>
          </a:xfrm>
        </p:grpSpPr>
        <p:sp>
          <p:nvSpPr>
            <p:cNvPr id="5" name="Freeform: Shape 5"/>
            <p:cNvSpPr/>
            <p:nvPr/>
          </p:nvSpPr>
          <p:spPr>
            <a:xfrm>
              <a:off x="-126522" y="3242910"/>
              <a:ext cx="4499134" cy="624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113" y="21600"/>
                  </a:lnTo>
                  <a:lnTo>
                    <a:pt x="7287" y="15984"/>
                  </a:lnTo>
                  <a:lnTo>
                    <a:pt x="7287" y="15830"/>
                  </a:lnTo>
                  <a:lnTo>
                    <a:pt x="20613" y="15830"/>
                  </a:lnTo>
                  <a:lnTo>
                    <a:pt x="21600" y="7915"/>
                  </a:lnTo>
                  <a:lnTo>
                    <a:pt x="20613" y="0"/>
                  </a:lnTo>
                  <a:lnTo>
                    <a:pt x="7287" y="0"/>
                  </a:lnTo>
                  <a:lnTo>
                    <a:pt x="4113" y="0"/>
                  </a:lnTo>
                  <a:lnTo>
                    <a:pt x="0" y="0"/>
                  </a:lnTo>
                  <a:close/>
                </a:path>
              </a:pathLst>
            </a:custGeom>
            <a:solidFill>
              <a:schemeClr val="accent3"/>
            </a:solidFill>
            <a:ln w="12700" cap="flat">
              <a:noFill/>
              <a:miter lim="400000"/>
            </a:ln>
            <a:effectLst/>
          </p:spPr>
          <p:txBody>
            <a:bodyPr wrap="none" lIns="45719" tIns="45719" rIns="360000" bIns="45719" anchor="t" anchorCtr="0">
              <a:normAutofit/>
            </a:bodyPr>
            <a:lstStyle/>
            <a:p>
              <a:pPr lvl="0" algn="r"/>
              <a:endParaRPr lang="zh-CN" altLang="en-US" sz="2000" b="1" dirty="0">
                <a:solidFill>
                  <a:schemeClr val="bg1"/>
                </a:solidFill>
              </a:endParaRPr>
            </a:p>
          </p:txBody>
        </p:sp>
        <p:sp>
          <p:nvSpPr>
            <p:cNvPr id="6" name="Freeform: Shape 6"/>
            <p:cNvSpPr/>
            <p:nvPr/>
          </p:nvSpPr>
          <p:spPr>
            <a:xfrm>
              <a:off x="790493" y="3466831"/>
              <a:ext cx="234527" cy="234527"/>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anchor="ctr"/>
            <a:lstStyle/>
            <a:p>
              <a:pPr algn="ctr"/>
              <a:endParaRPr/>
            </a:p>
          </p:txBody>
        </p:sp>
      </p:grpSp>
      <p:grpSp>
        <p:nvGrpSpPr>
          <p:cNvPr id="20" name="组合 19"/>
          <p:cNvGrpSpPr/>
          <p:nvPr/>
        </p:nvGrpSpPr>
        <p:grpSpPr>
          <a:xfrm>
            <a:off x="-238257" y="2579124"/>
            <a:ext cx="5010140" cy="631169"/>
            <a:chOff x="-238257" y="2579124"/>
            <a:chExt cx="5010140" cy="631169"/>
          </a:xfrm>
        </p:grpSpPr>
        <p:sp>
          <p:nvSpPr>
            <p:cNvPr id="7" name="Freeform: Shape 8"/>
            <p:cNvSpPr/>
            <p:nvPr/>
          </p:nvSpPr>
          <p:spPr>
            <a:xfrm>
              <a:off x="-238257" y="2579124"/>
              <a:ext cx="5010140" cy="6311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693" y="21600"/>
                  </a:lnTo>
                  <a:lnTo>
                    <a:pt x="6543" y="21600"/>
                  </a:lnTo>
                  <a:lnTo>
                    <a:pt x="6543" y="21380"/>
                  </a:lnTo>
                  <a:lnTo>
                    <a:pt x="20714" y="21380"/>
                  </a:lnTo>
                  <a:lnTo>
                    <a:pt x="21600" y="13548"/>
                  </a:lnTo>
                  <a:lnTo>
                    <a:pt x="20714" y="5441"/>
                  </a:lnTo>
                  <a:lnTo>
                    <a:pt x="6543" y="5441"/>
                  </a:lnTo>
                  <a:lnTo>
                    <a:pt x="3693" y="0"/>
                  </a:lnTo>
                  <a:lnTo>
                    <a:pt x="0" y="0"/>
                  </a:lnTo>
                  <a:close/>
                </a:path>
              </a:pathLst>
            </a:custGeom>
            <a:solidFill>
              <a:schemeClr val="accent2"/>
            </a:solidFill>
            <a:ln w="12700" cap="flat">
              <a:noFill/>
              <a:miter lim="400000"/>
            </a:ln>
            <a:effectLst/>
          </p:spPr>
          <p:txBody>
            <a:bodyPr wrap="none" lIns="45719" tIns="45719" rIns="360000" bIns="144000" anchor="b" anchorCtr="0">
              <a:normAutofit/>
            </a:bodyPr>
            <a:lstStyle/>
            <a:p>
              <a:pPr lvl="0" algn="r"/>
              <a:endParaRPr lang="zh-CN" altLang="en-US" sz="2000" b="1" dirty="0">
                <a:solidFill>
                  <a:schemeClr val="bg1"/>
                </a:solidFill>
              </a:endParaRPr>
            </a:p>
          </p:txBody>
        </p:sp>
        <p:sp>
          <p:nvSpPr>
            <p:cNvPr id="8" name="Freeform: Shape 9"/>
            <p:cNvSpPr/>
            <p:nvPr/>
          </p:nvSpPr>
          <p:spPr>
            <a:xfrm>
              <a:off x="783371" y="2824182"/>
              <a:ext cx="248771" cy="210500"/>
            </a:xfrm>
            <a:custGeom>
              <a:avLst/>
              <a:gdLst/>
              <a:ahLst/>
              <a:cxnLst>
                <a:cxn ang="0">
                  <a:pos x="wd2" y="hd2"/>
                </a:cxn>
                <a:cxn ang="5400000">
                  <a:pos x="wd2" y="hd2"/>
                </a:cxn>
                <a:cxn ang="10800000">
                  <a:pos x="wd2" y="hd2"/>
                </a:cxn>
                <a:cxn ang="16200000">
                  <a:pos x="wd2" y="hd2"/>
                </a:cxn>
              </a:cxnLst>
              <a:rect l="0" t="0" r="r" b="b"/>
              <a:pathLst>
                <a:path w="21600" h="21600" extrusionOk="0">
                  <a:moveTo>
                    <a:pt x="21600" y="18655"/>
                  </a:moveTo>
                  <a:cubicBezTo>
                    <a:pt x="21600" y="20281"/>
                    <a:pt x="20484" y="21600"/>
                    <a:pt x="19108" y="21600"/>
                  </a:cubicBezTo>
                  <a:lnTo>
                    <a:pt x="14123" y="21600"/>
                  </a:lnTo>
                  <a:cubicBezTo>
                    <a:pt x="12747" y="21600"/>
                    <a:pt x="11631" y="20281"/>
                    <a:pt x="11631" y="18655"/>
                  </a:cubicBezTo>
                  <a:lnTo>
                    <a:pt x="11631" y="7855"/>
                  </a:lnTo>
                  <a:cubicBezTo>
                    <a:pt x="11631" y="3528"/>
                    <a:pt x="14616" y="0"/>
                    <a:pt x="18277" y="0"/>
                  </a:cubicBezTo>
                  <a:lnTo>
                    <a:pt x="19108" y="0"/>
                  </a:lnTo>
                  <a:cubicBezTo>
                    <a:pt x="19562" y="0"/>
                    <a:pt x="19938" y="445"/>
                    <a:pt x="19938" y="982"/>
                  </a:cubicBezTo>
                  <a:lnTo>
                    <a:pt x="19938" y="2945"/>
                  </a:lnTo>
                  <a:cubicBezTo>
                    <a:pt x="19938" y="3482"/>
                    <a:pt x="19562" y="3927"/>
                    <a:pt x="19108" y="3927"/>
                  </a:cubicBezTo>
                  <a:lnTo>
                    <a:pt x="18277" y="3927"/>
                  </a:lnTo>
                  <a:cubicBezTo>
                    <a:pt x="16447" y="3927"/>
                    <a:pt x="14954" y="5691"/>
                    <a:pt x="14954" y="7855"/>
                  </a:cubicBezTo>
                  <a:lnTo>
                    <a:pt x="14954" y="8345"/>
                  </a:lnTo>
                  <a:cubicBezTo>
                    <a:pt x="14954" y="9159"/>
                    <a:pt x="15512" y="9818"/>
                    <a:pt x="16200" y="9818"/>
                  </a:cubicBezTo>
                  <a:lnTo>
                    <a:pt x="19108" y="9818"/>
                  </a:lnTo>
                  <a:cubicBezTo>
                    <a:pt x="20484" y="9818"/>
                    <a:pt x="21600" y="11137"/>
                    <a:pt x="21600" y="12764"/>
                  </a:cubicBezTo>
                  <a:cubicBezTo>
                    <a:pt x="21600" y="12764"/>
                    <a:pt x="21600" y="18655"/>
                    <a:pt x="21600" y="18655"/>
                  </a:cubicBezTo>
                  <a:close/>
                  <a:moveTo>
                    <a:pt x="9969" y="18655"/>
                  </a:moveTo>
                  <a:cubicBezTo>
                    <a:pt x="9969" y="20281"/>
                    <a:pt x="8853" y="21600"/>
                    <a:pt x="7477" y="21600"/>
                  </a:cubicBezTo>
                  <a:lnTo>
                    <a:pt x="2492" y="21600"/>
                  </a:lnTo>
                  <a:cubicBezTo>
                    <a:pt x="1116" y="21600"/>
                    <a:pt x="0" y="20281"/>
                    <a:pt x="0" y="18655"/>
                  </a:cubicBezTo>
                  <a:lnTo>
                    <a:pt x="0" y="7855"/>
                  </a:lnTo>
                  <a:cubicBezTo>
                    <a:pt x="0" y="3528"/>
                    <a:pt x="2986" y="0"/>
                    <a:pt x="6646" y="0"/>
                  </a:cubicBezTo>
                  <a:lnTo>
                    <a:pt x="7477" y="0"/>
                  </a:lnTo>
                  <a:cubicBezTo>
                    <a:pt x="7931" y="0"/>
                    <a:pt x="8308" y="445"/>
                    <a:pt x="8308" y="982"/>
                  </a:cubicBezTo>
                  <a:lnTo>
                    <a:pt x="8308" y="2945"/>
                  </a:lnTo>
                  <a:cubicBezTo>
                    <a:pt x="8308" y="3482"/>
                    <a:pt x="7931" y="3927"/>
                    <a:pt x="7477" y="3927"/>
                  </a:cubicBezTo>
                  <a:lnTo>
                    <a:pt x="6646" y="3927"/>
                  </a:lnTo>
                  <a:cubicBezTo>
                    <a:pt x="4816" y="3927"/>
                    <a:pt x="3323" y="5691"/>
                    <a:pt x="3323" y="7855"/>
                  </a:cubicBezTo>
                  <a:lnTo>
                    <a:pt x="3323" y="8345"/>
                  </a:lnTo>
                  <a:cubicBezTo>
                    <a:pt x="3323" y="9159"/>
                    <a:pt x="3881" y="9818"/>
                    <a:pt x="4569" y="9818"/>
                  </a:cubicBezTo>
                  <a:lnTo>
                    <a:pt x="7477" y="9818"/>
                  </a:lnTo>
                  <a:cubicBezTo>
                    <a:pt x="8853" y="9818"/>
                    <a:pt x="9969" y="11137"/>
                    <a:pt x="9969" y="12764"/>
                  </a:cubicBezTo>
                  <a:cubicBezTo>
                    <a:pt x="9969" y="12764"/>
                    <a:pt x="9969" y="18655"/>
                    <a:pt x="9969" y="18655"/>
                  </a:cubicBezTo>
                  <a:close/>
                </a:path>
              </a:pathLst>
            </a:custGeom>
            <a:solidFill>
              <a:srgbClr val="FFFFFF"/>
            </a:solidFill>
            <a:ln w="12700" cap="flat">
              <a:noFill/>
              <a:miter lim="400000"/>
            </a:ln>
            <a:effectLst/>
          </p:spPr>
          <p:txBody>
            <a:bodyPr anchor="ctr"/>
            <a:lstStyle/>
            <a:p>
              <a:pPr algn="ctr"/>
              <a:endParaRPr/>
            </a:p>
          </p:txBody>
        </p:sp>
      </p:grpSp>
      <p:grpSp>
        <p:nvGrpSpPr>
          <p:cNvPr id="2" name="组合 1"/>
          <p:cNvGrpSpPr/>
          <p:nvPr/>
        </p:nvGrpSpPr>
        <p:grpSpPr>
          <a:xfrm>
            <a:off x="-83025" y="1909166"/>
            <a:ext cx="4426133" cy="791590"/>
            <a:chOff x="-110558" y="1908207"/>
            <a:chExt cx="4426133" cy="791590"/>
          </a:xfrm>
        </p:grpSpPr>
        <p:sp>
          <p:nvSpPr>
            <p:cNvPr id="9" name="Freeform: Shape 11"/>
            <p:cNvSpPr/>
            <p:nvPr/>
          </p:nvSpPr>
          <p:spPr>
            <a:xfrm>
              <a:off x="-110558" y="1908207"/>
              <a:ext cx="4426133" cy="791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262"/>
                  </a:lnTo>
                  <a:lnTo>
                    <a:pt x="4180" y="17262"/>
                  </a:lnTo>
                  <a:lnTo>
                    <a:pt x="7407" y="21600"/>
                  </a:lnTo>
                  <a:lnTo>
                    <a:pt x="20597" y="21600"/>
                  </a:lnTo>
                  <a:lnTo>
                    <a:pt x="21600" y="15399"/>
                  </a:lnTo>
                  <a:lnTo>
                    <a:pt x="20597" y="8935"/>
                  </a:lnTo>
                  <a:lnTo>
                    <a:pt x="7407" y="8935"/>
                  </a:lnTo>
                  <a:lnTo>
                    <a:pt x="4180" y="0"/>
                  </a:lnTo>
                  <a:lnTo>
                    <a:pt x="0" y="0"/>
                  </a:lnTo>
                  <a:close/>
                </a:path>
              </a:pathLst>
            </a:custGeom>
            <a:solidFill>
              <a:schemeClr val="accent1"/>
            </a:solidFill>
            <a:ln w="12700" cap="flat">
              <a:noFill/>
              <a:miter lim="400000"/>
            </a:ln>
            <a:effectLst/>
          </p:spPr>
          <p:txBody>
            <a:bodyPr wrap="none" lIns="45719" tIns="45719" rIns="360000" bIns="144000" anchor="b" anchorCtr="0">
              <a:normAutofit/>
            </a:bodyPr>
            <a:lstStyle/>
            <a:p>
              <a:pPr lvl="0" algn="r"/>
              <a:endParaRPr lang="zh-CN" altLang="en-US" sz="2000" b="1" dirty="0">
                <a:solidFill>
                  <a:schemeClr val="bg1"/>
                </a:solidFill>
              </a:endParaRPr>
            </a:p>
          </p:txBody>
        </p:sp>
        <p:sp>
          <p:nvSpPr>
            <p:cNvPr id="10" name="Freeform: Shape 12"/>
            <p:cNvSpPr/>
            <p:nvPr/>
          </p:nvSpPr>
          <p:spPr>
            <a:xfrm>
              <a:off x="784802" y="2145491"/>
              <a:ext cx="245906" cy="234527"/>
            </a:xfrm>
            <a:custGeom>
              <a:avLst/>
              <a:gdLst/>
              <a:ahLst/>
              <a:cxnLst>
                <a:cxn ang="0">
                  <a:pos x="wd2" y="hd2"/>
                </a:cxn>
                <a:cxn ang="5400000">
                  <a:pos x="wd2" y="hd2"/>
                </a:cxn>
                <a:cxn ang="10800000">
                  <a:pos x="wd2" y="hd2"/>
                </a:cxn>
                <a:cxn ang="16200000">
                  <a:pos x="wd2" y="hd2"/>
                </a:cxn>
              </a:cxnLst>
              <a:rect l="0" t="0" r="r" b="b"/>
              <a:pathLst>
                <a:path w="21600" h="21600" extrusionOk="0">
                  <a:moveTo>
                    <a:pt x="21263" y="9024"/>
                  </a:moveTo>
                  <a:lnTo>
                    <a:pt x="16550" y="13842"/>
                  </a:lnTo>
                  <a:lnTo>
                    <a:pt x="17667" y="20647"/>
                  </a:lnTo>
                  <a:cubicBezTo>
                    <a:pt x="17680" y="20743"/>
                    <a:pt x="17680" y="20824"/>
                    <a:pt x="17680" y="20919"/>
                  </a:cubicBezTo>
                  <a:cubicBezTo>
                    <a:pt x="17680" y="21273"/>
                    <a:pt x="17524" y="21600"/>
                    <a:pt x="17148" y="21600"/>
                  </a:cubicBezTo>
                  <a:cubicBezTo>
                    <a:pt x="16966" y="21600"/>
                    <a:pt x="16784" y="21532"/>
                    <a:pt x="16628" y="21437"/>
                  </a:cubicBezTo>
                  <a:lnTo>
                    <a:pt x="10800" y="18225"/>
                  </a:lnTo>
                  <a:lnTo>
                    <a:pt x="4972" y="21437"/>
                  </a:lnTo>
                  <a:cubicBezTo>
                    <a:pt x="4803" y="21532"/>
                    <a:pt x="4634" y="21600"/>
                    <a:pt x="4452" y="21600"/>
                  </a:cubicBezTo>
                  <a:cubicBezTo>
                    <a:pt x="4076" y="21600"/>
                    <a:pt x="3907" y="21273"/>
                    <a:pt x="3907" y="20919"/>
                  </a:cubicBezTo>
                  <a:cubicBezTo>
                    <a:pt x="3907" y="20824"/>
                    <a:pt x="3920" y="20743"/>
                    <a:pt x="3933" y="20647"/>
                  </a:cubicBezTo>
                  <a:lnTo>
                    <a:pt x="5050" y="13842"/>
                  </a:lnTo>
                  <a:lnTo>
                    <a:pt x="325" y="9024"/>
                  </a:lnTo>
                  <a:cubicBezTo>
                    <a:pt x="169" y="8847"/>
                    <a:pt x="0" y="8616"/>
                    <a:pt x="0" y="8371"/>
                  </a:cubicBezTo>
                  <a:cubicBezTo>
                    <a:pt x="0" y="7962"/>
                    <a:pt x="402" y="7799"/>
                    <a:pt x="727" y="7744"/>
                  </a:cubicBezTo>
                  <a:lnTo>
                    <a:pt x="7243" y="6751"/>
                  </a:lnTo>
                  <a:lnTo>
                    <a:pt x="10164" y="558"/>
                  </a:lnTo>
                  <a:cubicBezTo>
                    <a:pt x="10281" y="299"/>
                    <a:pt x="10501" y="0"/>
                    <a:pt x="10800" y="0"/>
                  </a:cubicBezTo>
                  <a:cubicBezTo>
                    <a:pt x="11099" y="0"/>
                    <a:pt x="11319" y="299"/>
                    <a:pt x="11436" y="558"/>
                  </a:cubicBezTo>
                  <a:lnTo>
                    <a:pt x="14357" y="6751"/>
                  </a:lnTo>
                  <a:lnTo>
                    <a:pt x="20873" y="7744"/>
                  </a:lnTo>
                  <a:cubicBezTo>
                    <a:pt x="21185" y="7799"/>
                    <a:pt x="21600" y="7962"/>
                    <a:pt x="21600" y="8371"/>
                  </a:cubicBezTo>
                  <a:cubicBezTo>
                    <a:pt x="21600" y="8616"/>
                    <a:pt x="21431" y="8847"/>
                    <a:pt x="21263" y="9024"/>
                  </a:cubicBezTo>
                  <a:close/>
                </a:path>
              </a:pathLst>
            </a:custGeom>
            <a:solidFill>
              <a:srgbClr val="FFFFFF"/>
            </a:solidFill>
            <a:ln w="12700" cap="flat">
              <a:noFill/>
              <a:miter lim="400000"/>
            </a:ln>
            <a:effectLst/>
          </p:spPr>
          <p:txBody>
            <a:bodyPr anchor="ctr"/>
            <a:lstStyle/>
            <a:p>
              <a:pPr algn="ctr"/>
              <a:endParaRPr/>
            </a:p>
          </p:txBody>
        </p:sp>
      </p:grpSp>
      <p:sp>
        <p:nvSpPr>
          <p:cNvPr id="19" name="TextBox 33"/>
          <p:cNvSpPr txBox="1">
            <a:spLocks/>
          </p:cNvSpPr>
          <p:nvPr/>
        </p:nvSpPr>
        <p:spPr>
          <a:xfrm>
            <a:off x="3868138" y="1631082"/>
            <a:ext cx="3983711" cy="695873"/>
          </a:xfrm>
          <a:prstGeom prst="rect">
            <a:avLst/>
          </a:prstGeom>
        </p:spPr>
        <p:txBody>
          <a:bodyPr vert="horz" wrap="square" lIns="360000" tIns="0" rIns="288000" bIns="0" anchor="ctr" anchorCtr="0">
            <a:normAutofit fontScale="92500" lnSpcReduction="20000"/>
          </a:bodyPr>
          <a:lstStyle/>
          <a:p>
            <a:pPr>
              <a:lnSpc>
                <a:spcPct val="120000"/>
              </a:lnSpc>
            </a:pPr>
            <a:r>
              <a:rPr lang="zh-CN" altLang="en-US" sz="1500" dirty="0">
                <a:solidFill>
                  <a:schemeClr val="dk1">
                    <a:lumMod val="100000"/>
                  </a:schemeClr>
                </a:solidFill>
                <a:latin typeface="华文新魏" panose="02010800040101010101" pitchFamily="2" charset="-122"/>
                <a:ea typeface="华文新魏" panose="02010800040101010101" pitchFamily="2" charset="-122"/>
              </a:rPr>
              <a:t>人工智能在生活中应用广泛，也要归功于机器学习</a:t>
            </a:r>
            <a:r>
              <a:rPr lang="zh-CN" altLang="en-US" sz="1600" dirty="0">
                <a:solidFill>
                  <a:schemeClr val="dk1">
                    <a:lumMod val="100000"/>
                  </a:schemeClr>
                </a:solidFill>
                <a:latin typeface="华文新魏" panose="02010800040101010101" pitchFamily="2" charset="-122"/>
                <a:ea typeface="华文新魏" panose="02010800040101010101" pitchFamily="2" charset="-122"/>
              </a:rPr>
              <a:t>技术。语音识别、图像识别都有它的身影。</a:t>
            </a:r>
          </a:p>
        </p:txBody>
      </p:sp>
      <p:sp>
        <p:nvSpPr>
          <p:cNvPr id="17" name="TextBox 36"/>
          <p:cNvSpPr txBox="1">
            <a:spLocks/>
          </p:cNvSpPr>
          <p:nvPr/>
        </p:nvSpPr>
        <p:spPr>
          <a:xfrm>
            <a:off x="3854054" y="3584094"/>
            <a:ext cx="4701530" cy="889967"/>
          </a:xfrm>
          <a:prstGeom prst="rect">
            <a:avLst/>
          </a:prstGeom>
        </p:spPr>
        <p:txBody>
          <a:bodyPr vert="horz" wrap="square" lIns="360000" tIns="0" rIns="288000" bIns="0" anchor="ctr" anchorCtr="0">
            <a:normAutofit/>
          </a:bodyPr>
          <a:lstStyle/>
          <a:p>
            <a:pPr>
              <a:lnSpc>
                <a:spcPct val="120000"/>
              </a:lnSpc>
            </a:pPr>
            <a:r>
              <a:rPr lang="zh-CN" altLang="en-US" sz="1400" dirty="0">
                <a:solidFill>
                  <a:schemeClr val="dk1">
                    <a:lumMod val="100000"/>
                  </a:schemeClr>
                </a:solidFill>
                <a:latin typeface="华文新魏" panose="02010800040101010101" pitchFamily="2" charset="-122"/>
                <a:ea typeface="华文新魏" panose="02010800040101010101" pitchFamily="2" charset="-122"/>
              </a:rPr>
              <a:t>基于数据的机器学习是现代智能技术中的重要方法之一，研究从观测数据出发寻找规律，利用这些规律对未来数据或无法观测的数据进行顶测。</a:t>
            </a:r>
          </a:p>
        </p:txBody>
      </p:sp>
      <p:sp>
        <p:nvSpPr>
          <p:cNvPr id="15" name="TextBox 39"/>
          <p:cNvSpPr txBox="1">
            <a:spLocks/>
          </p:cNvSpPr>
          <p:nvPr/>
        </p:nvSpPr>
        <p:spPr>
          <a:xfrm>
            <a:off x="4396980" y="2410007"/>
            <a:ext cx="5010140" cy="1052455"/>
          </a:xfrm>
          <a:prstGeom prst="rect">
            <a:avLst/>
          </a:prstGeom>
        </p:spPr>
        <p:txBody>
          <a:bodyPr vert="horz" wrap="square" lIns="360000" tIns="0" rIns="288000" bIns="0" anchor="ctr" anchorCtr="0">
            <a:normAutofit/>
          </a:bodyPr>
          <a:lstStyle/>
          <a:p>
            <a:pPr>
              <a:lnSpc>
                <a:spcPct val="120000"/>
              </a:lnSpc>
            </a:pPr>
            <a:r>
              <a:rPr lang="zh-CN" altLang="en-US" sz="1400" dirty="0">
                <a:solidFill>
                  <a:schemeClr val="dk1">
                    <a:lumMod val="100000"/>
                  </a:schemeClr>
                </a:solidFill>
                <a:latin typeface="华文新魏" panose="02010800040101010101" pitchFamily="2" charset="-122"/>
                <a:ea typeface="华文新魏" panose="02010800040101010101" pitchFamily="2" charset="-122"/>
              </a:rPr>
              <a:t>机器学习研究计算机怎样模拟或实现人类的学习行为，以获取新的知识或技能，重新组织已有的知识结构使之不断改善自身的性能，是人工智能技术的核心</a:t>
            </a:r>
            <a:r>
              <a:rPr lang="zh-CN" altLang="en-US" sz="1200" dirty="0">
                <a:solidFill>
                  <a:schemeClr val="dk1">
                    <a:lumMod val="100000"/>
                  </a:schemeClr>
                </a:solidFill>
                <a:latin typeface="华文新魏" panose="02010800040101010101" pitchFamily="2" charset="-122"/>
                <a:ea typeface="华文新魏" panose="02010800040101010101" pitchFamily="2" charset="-122"/>
              </a:rPr>
              <a:t>。</a:t>
            </a:r>
          </a:p>
        </p:txBody>
      </p:sp>
      <p:sp>
        <p:nvSpPr>
          <p:cNvPr id="22" name="Title 1">
            <a:extLst>
              <a:ext uri="{FF2B5EF4-FFF2-40B4-BE49-F238E27FC236}">
                <a16:creationId xmlns:a16="http://schemas.microsoft.com/office/drawing/2014/main" id="{0B2C86F4-352B-4494-97F7-8E2686D21D08}"/>
              </a:ext>
            </a:extLst>
          </p:cNvPr>
          <p:cNvSpPr txBox="1">
            <a:spLocks/>
          </p:cNvSpPr>
          <p:nvPr/>
        </p:nvSpPr>
        <p:spPr>
          <a:xfrm>
            <a:off x="3203848" y="96561"/>
            <a:ext cx="3960441" cy="95696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4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方正黄草简体" panose="02010601030101010101" pitchFamily="2" charset="-122"/>
                <a:ea typeface="方正黄草简体" panose="02010601030101010101" pitchFamily="2" charset="-122"/>
                <a:cs typeface="+mn-ea"/>
                <a:sym typeface="+mn-lt"/>
              </a:rPr>
              <a:t>机器学习技术</a:t>
            </a:r>
            <a:endParaRPr lang="en-GB" altLang="zh-CN" sz="4400" b="1" dirty="0">
              <a:ln w="10160">
                <a:solidFill>
                  <a:schemeClr val="accent1"/>
                </a:solidFill>
                <a:prstDash val="solid"/>
              </a:ln>
              <a:solidFill>
                <a:srgbClr val="FFFFFF"/>
              </a:solidFill>
              <a:effectLst>
                <a:outerShdw blurRad="38100" dist="22860" dir="5400000" algn="tl" rotWithShape="0">
                  <a:srgbClr val="000000">
                    <a:alpha val="30000"/>
                  </a:srgbClr>
                </a:outerShdw>
              </a:effectLst>
              <a:latin typeface="方正黄草简体" panose="02010601030101010101" pitchFamily="2" charset="-122"/>
              <a:ea typeface="方正黄草简体" panose="02010601030101010101" pitchFamily="2" charset="-122"/>
              <a:cs typeface="+mn-ea"/>
              <a:sym typeface="+mn-lt"/>
            </a:endParaRPr>
          </a:p>
        </p:txBody>
      </p:sp>
      <p:sp>
        <p:nvSpPr>
          <p:cNvPr id="26" name="任意多边形: 形状 25">
            <a:extLst>
              <a:ext uri="{FF2B5EF4-FFF2-40B4-BE49-F238E27FC236}">
                <a16:creationId xmlns:a16="http://schemas.microsoft.com/office/drawing/2014/main" id="{0CE29C4F-E50F-498C-8DCA-C2C8177A53D9}"/>
              </a:ext>
            </a:extLst>
          </p:cNvPr>
          <p:cNvSpPr/>
          <p:nvPr/>
        </p:nvSpPr>
        <p:spPr>
          <a:xfrm>
            <a:off x="4077683" y="1465313"/>
            <a:ext cx="3983711" cy="990385"/>
          </a:xfrm>
          <a:custGeom>
            <a:avLst/>
            <a:gdLst>
              <a:gd name="connsiteX0" fmla="*/ 0 w 3983711"/>
              <a:gd name="connsiteY0" fmla="*/ 0 h 990385"/>
              <a:gd name="connsiteX1" fmla="*/ 3983711 w 3983711"/>
              <a:gd name="connsiteY1" fmla="*/ 0 h 990385"/>
              <a:gd name="connsiteX2" fmla="*/ 3983711 w 3983711"/>
              <a:gd name="connsiteY2" fmla="*/ 915664 h 990385"/>
              <a:gd name="connsiteX3" fmla="*/ 23270 w 3983711"/>
              <a:gd name="connsiteY3" fmla="*/ 915664 h 990385"/>
              <a:gd name="connsiteX4" fmla="*/ 23270 w 3983711"/>
              <a:gd name="connsiteY4" fmla="*/ 990385 h 990385"/>
              <a:gd name="connsiteX5" fmla="*/ 0 w 3983711"/>
              <a:gd name="connsiteY5" fmla="*/ 990385 h 9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711" h="990385">
                <a:moveTo>
                  <a:pt x="0" y="0"/>
                </a:moveTo>
                <a:lnTo>
                  <a:pt x="3983711" y="0"/>
                </a:lnTo>
                <a:lnTo>
                  <a:pt x="3983711" y="915664"/>
                </a:lnTo>
                <a:lnTo>
                  <a:pt x="23270" y="915664"/>
                </a:lnTo>
                <a:lnTo>
                  <a:pt x="23270" y="990385"/>
                </a:lnTo>
                <a:lnTo>
                  <a:pt x="0" y="990385"/>
                </a:lnTo>
                <a:close/>
              </a:path>
            </a:pathLst>
          </a:custGeom>
          <a:noFill/>
          <a:ln w="19050">
            <a:solidFill>
              <a:srgbClr val="025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剪去对角 29">
            <a:extLst>
              <a:ext uri="{FF2B5EF4-FFF2-40B4-BE49-F238E27FC236}">
                <a16:creationId xmlns:a16="http://schemas.microsoft.com/office/drawing/2014/main" id="{BBFE0E93-9959-442F-BD09-4F5B72E4A583}"/>
              </a:ext>
            </a:extLst>
          </p:cNvPr>
          <p:cNvSpPr/>
          <p:nvPr/>
        </p:nvSpPr>
        <p:spPr>
          <a:xfrm>
            <a:off x="4498340" y="2263713"/>
            <a:ext cx="4572000" cy="1378771"/>
          </a:xfrm>
          <a:prstGeom prst="snip2DiagRect">
            <a:avLst/>
          </a:prstGeom>
          <a:noFill/>
          <a:ln w="3810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68812C2B-C6BA-459C-84F8-5C371EE1AEBE}"/>
              </a:ext>
            </a:extLst>
          </p:cNvPr>
          <p:cNvCxnSpPr/>
          <p:nvPr/>
        </p:nvCxnSpPr>
        <p:spPr>
          <a:xfrm flipV="1">
            <a:off x="3995936" y="4440884"/>
            <a:ext cx="4464496" cy="1681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84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17" grpId="0"/>
      <p:bldP spid="15" grpId="0"/>
      <p:bldP spid="26"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33">
            <a:extLst>
              <a:ext uri="{FF2B5EF4-FFF2-40B4-BE49-F238E27FC236}">
                <a16:creationId xmlns:a16="http://schemas.microsoft.com/office/drawing/2014/main" id="{01958367-CBD7-4173-B962-66BBC2F58EDE}"/>
              </a:ext>
            </a:extLst>
          </p:cNvPr>
          <p:cNvSpPr txBox="1"/>
          <p:nvPr/>
        </p:nvSpPr>
        <p:spPr>
          <a:xfrm>
            <a:off x="3331376" y="2212951"/>
            <a:ext cx="4093935" cy="611706"/>
          </a:xfrm>
          <a:prstGeom prst="rect">
            <a:avLst/>
          </a:prstGeom>
          <a:noFill/>
          <a:ln w="9525">
            <a:noFill/>
          </a:ln>
        </p:spPr>
        <p:txBody>
          <a:bodyPr wrap="square" anchor="t">
            <a:spAutoFit/>
          </a:bodyPr>
          <a:lstStyle/>
          <a:p>
            <a:pPr lvl="0"/>
            <a:r>
              <a:rPr lang="zh-CN" altLang="en-US" sz="3375" b="1" dirty="0">
                <a:solidFill>
                  <a:schemeClr val="tx1">
                    <a:lumMod val="65000"/>
                    <a:lumOff val="35000"/>
                  </a:schemeClr>
                </a:solidFill>
                <a:latin typeface="微软雅黑" panose="020B0503020204020204" pitchFamily="34" charset="-122"/>
                <a:ea typeface="微软雅黑" panose="020B0503020204020204" pitchFamily="34" charset="-122"/>
              </a:rPr>
              <a:t>图像识别与生物识别</a:t>
            </a:r>
          </a:p>
        </p:txBody>
      </p:sp>
      <p:sp>
        <p:nvSpPr>
          <p:cNvPr id="56" name="平行四边形 55">
            <a:extLst>
              <a:ext uri="{FF2B5EF4-FFF2-40B4-BE49-F238E27FC236}">
                <a16:creationId xmlns:a16="http://schemas.microsoft.com/office/drawing/2014/main" id="{98E5D530-B319-4B76-918A-8246A8177074}"/>
              </a:ext>
            </a:extLst>
          </p:cNvPr>
          <p:cNvSpPr/>
          <p:nvPr/>
        </p:nvSpPr>
        <p:spPr>
          <a:xfrm>
            <a:off x="7349836" y="14364"/>
            <a:ext cx="5437826" cy="5143500"/>
          </a:xfrm>
          <a:prstGeom prst="parallelogram">
            <a:avLst>
              <a:gd name="adj" fmla="val 9465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00853008-2236-43EA-B808-D727A0FCC3FE}"/>
              </a:ext>
            </a:extLst>
          </p:cNvPr>
          <p:cNvSpPr/>
          <p:nvPr/>
        </p:nvSpPr>
        <p:spPr>
          <a:xfrm>
            <a:off x="3495681" y="3723878"/>
            <a:ext cx="4981055" cy="4711452"/>
          </a:xfrm>
          <a:prstGeom prst="parallelogram">
            <a:avLst>
              <a:gd name="adj" fmla="val 94657"/>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
            <a:extLst>
              <a:ext uri="{FF2B5EF4-FFF2-40B4-BE49-F238E27FC236}">
                <a16:creationId xmlns:a16="http://schemas.microsoft.com/office/drawing/2014/main" id="{61EC5F92-209B-4369-817A-AE4F5738A70B}"/>
              </a:ext>
            </a:extLst>
          </p:cNvPr>
          <p:cNvSpPr/>
          <p:nvPr/>
        </p:nvSpPr>
        <p:spPr>
          <a:xfrm>
            <a:off x="2070968" y="1923678"/>
            <a:ext cx="1227284" cy="1190253"/>
          </a:xfrm>
          <a:custGeom>
            <a:avLst/>
            <a:gdLst>
              <a:gd name="connsiteX0" fmla="*/ 0 w 1413385"/>
              <a:gd name="connsiteY0" fmla="*/ 0 h 1026944"/>
              <a:gd name="connsiteX1" fmla="*/ 1413385 w 1413385"/>
              <a:gd name="connsiteY1" fmla="*/ 0 h 1026944"/>
              <a:gd name="connsiteX2" fmla="*/ 1413385 w 1413385"/>
              <a:gd name="connsiteY2" fmla="*/ 1026944 h 1026944"/>
              <a:gd name="connsiteX3" fmla="*/ 0 w 1413385"/>
              <a:gd name="connsiteY3" fmla="*/ 1026944 h 1026944"/>
              <a:gd name="connsiteX4" fmla="*/ 0 w 1413385"/>
              <a:gd name="connsiteY4" fmla="*/ 0 h 1026944"/>
              <a:gd name="connsiteX0" fmla="*/ 0 w 1413385"/>
              <a:gd name="connsiteY0" fmla="*/ 0 h 1026944"/>
              <a:gd name="connsiteX1" fmla="*/ 1413385 w 1413385"/>
              <a:gd name="connsiteY1" fmla="*/ 0 h 1026944"/>
              <a:gd name="connsiteX2" fmla="*/ 1405087 w 1413385"/>
              <a:gd name="connsiteY2" fmla="*/ 494556 h 1026944"/>
              <a:gd name="connsiteX3" fmla="*/ 1413385 w 1413385"/>
              <a:gd name="connsiteY3" fmla="*/ 1026944 h 1026944"/>
              <a:gd name="connsiteX4" fmla="*/ 0 w 1413385"/>
              <a:gd name="connsiteY4" fmla="*/ 1026944 h 1026944"/>
              <a:gd name="connsiteX5" fmla="*/ 0 w 1413385"/>
              <a:gd name="connsiteY5" fmla="*/ 0 h 1026944"/>
              <a:gd name="connsiteX0" fmla="*/ 0 w 1728937"/>
              <a:gd name="connsiteY0" fmla="*/ 0 h 1026944"/>
              <a:gd name="connsiteX1" fmla="*/ 1413385 w 1728937"/>
              <a:gd name="connsiteY1" fmla="*/ 0 h 1026944"/>
              <a:gd name="connsiteX2" fmla="*/ 1728937 w 1728937"/>
              <a:gd name="connsiteY2" fmla="*/ 513606 h 1026944"/>
              <a:gd name="connsiteX3" fmla="*/ 1413385 w 1728937"/>
              <a:gd name="connsiteY3" fmla="*/ 1026944 h 1026944"/>
              <a:gd name="connsiteX4" fmla="*/ 0 w 1728937"/>
              <a:gd name="connsiteY4" fmla="*/ 1026944 h 1026944"/>
              <a:gd name="connsiteX5" fmla="*/ 0 w 1728937"/>
              <a:gd name="connsiteY5" fmla="*/ 0 h 1026944"/>
              <a:gd name="connsiteX0" fmla="*/ 0 w 1841720"/>
              <a:gd name="connsiteY0" fmla="*/ 0 h 1026944"/>
              <a:gd name="connsiteX1" fmla="*/ 1413385 w 1841720"/>
              <a:gd name="connsiteY1" fmla="*/ 0 h 1026944"/>
              <a:gd name="connsiteX2" fmla="*/ 1841720 w 1841720"/>
              <a:gd name="connsiteY2" fmla="*/ 513606 h 1026944"/>
              <a:gd name="connsiteX3" fmla="*/ 1413385 w 1841720"/>
              <a:gd name="connsiteY3" fmla="*/ 1026944 h 1026944"/>
              <a:gd name="connsiteX4" fmla="*/ 0 w 1841720"/>
              <a:gd name="connsiteY4" fmla="*/ 1026944 h 1026944"/>
              <a:gd name="connsiteX5" fmla="*/ 0 w 1841720"/>
              <a:gd name="connsiteY5" fmla="*/ 0 h 10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1720" h="1026944">
                <a:moveTo>
                  <a:pt x="0" y="0"/>
                </a:moveTo>
                <a:lnTo>
                  <a:pt x="1413385" y="0"/>
                </a:lnTo>
                <a:lnTo>
                  <a:pt x="1841720" y="513606"/>
                </a:lnTo>
                <a:lnTo>
                  <a:pt x="1413385" y="1026944"/>
                </a:lnTo>
                <a:lnTo>
                  <a:pt x="0" y="1026944"/>
                </a:lnTo>
                <a:lnTo>
                  <a:pt x="0" y="0"/>
                </a:lnTo>
                <a:close/>
              </a:path>
            </a:pathLst>
          </a:cu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a:extLst>
              <a:ext uri="{FF2B5EF4-FFF2-40B4-BE49-F238E27FC236}">
                <a16:creationId xmlns:a16="http://schemas.microsoft.com/office/drawing/2014/main" id="{48311AC0-63AB-4FF1-892A-B6C3D17419D7}"/>
              </a:ext>
            </a:extLst>
          </p:cNvPr>
          <p:cNvSpPr txBox="1"/>
          <p:nvPr/>
        </p:nvSpPr>
        <p:spPr>
          <a:xfrm>
            <a:off x="2282640" y="2005935"/>
            <a:ext cx="707245" cy="1107996"/>
          </a:xfrm>
          <a:prstGeom prst="rect">
            <a:avLst/>
          </a:prstGeom>
          <a:noFill/>
        </p:spPr>
        <p:txBody>
          <a:bodyPr wrap="none" rtlCol="0">
            <a:spAutoFit/>
          </a:bodyPr>
          <a:lstStyle/>
          <a:p>
            <a:r>
              <a:rPr lang="en-US" altLang="zh-CN" sz="6600" b="1" dirty="0">
                <a:solidFill>
                  <a:schemeClr val="bg1"/>
                </a:solidFill>
                <a:latin typeface="方正兰亭超细黑简体" panose="02000000000000000000" pitchFamily="2" charset="-122"/>
                <a:ea typeface="方正兰亭超细黑简体" panose="02000000000000000000" pitchFamily="2" charset="-122"/>
              </a:rPr>
              <a:t>4</a:t>
            </a:r>
            <a:endParaRPr lang="zh-CN" altLang="en-US" sz="6600" b="1"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380165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randombar(horizontal)">
                                      <p:cBhvr>
                                        <p:cTn id="13" dur="500"/>
                                        <p:tgtEl>
                                          <p:spTgt spid="59"/>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8" grpId="0" animBg="1"/>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13" y="1920272"/>
            <a:ext cx="9153313" cy="2453995"/>
            <a:chOff x="-9314" y="1810051"/>
            <a:chExt cx="9153313" cy="2453995"/>
          </a:xfrm>
        </p:grpSpPr>
        <p:sp>
          <p:nvSpPr>
            <p:cNvPr id="4" name="矩形: 圆角 3"/>
            <p:cNvSpPr/>
            <p:nvPr/>
          </p:nvSpPr>
          <p:spPr>
            <a:xfrm>
              <a:off x="-9314" y="1810051"/>
              <a:ext cx="9153313" cy="2453995"/>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Rectangle 10"/>
            <p:cNvSpPr/>
            <p:nvPr/>
          </p:nvSpPr>
          <p:spPr>
            <a:xfrm>
              <a:off x="676734" y="1810051"/>
              <a:ext cx="2289353" cy="245399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Rectangle 11"/>
            <p:cNvSpPr/>
            <p:nvPr/>
          </p:nvSpPr>
          <p:spPr>
            <a:xfrm>
              <a:off x="3427323" y="1810051"/>
              <a:ext cx="2289353" cy="2453995"/>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12"/>
            <p:cNvSpPr/>
            <p:nvPr/>
          </p:nvSpPr>
          <p:spPr>
            <a:xfrm>
              <a:off x="6177912" y="1810051"/>
              <a:ext cx="2289353" cy="2453995"/>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29"/>
            <p:cNvSpPr/>
            <p:nvPr/>
          </p:nvSpPr>
          <p:spPr>
            <a:xfrm>
              <a:off x="4240210" y="2141369"/>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14" name="Oval 41"/>
            <p:cNvSpPr/>
            <p:nvPr/>
          </p:nvSpPr>
          <p:spPr>
            <a:xfrm>
              <a:off x="6990799" y="2141369"/>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18" name="Oval 29"/>
            <p:cNvSpPr/>
            <p:nvPr/>
          </p:nvSpPr>
          <p:spPr>
            <a:xfrm>
              <a:off x="4424301" y="2281654"/>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1600">
                <a:cs typeface="+mn-ea"/>
                <a:sym typeface="+mn-lt"/>
              </a:endParaRPr>
            </a:p>
          </p:txBody>
        </p:sp>
        <p:sp>
          <p:nvSpPr>
            <p:cNvPr id="19" name="Oval 41"/>
            <p:cNvSpPr/>
            <p:nvPr/>
          </p:nvSpPr>
          <p:spPr>
            <a:xfrm>
              <a:off x="7160033" y="2281654"/>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1600">
                <a:cs typeface="+mn-ea"/>
                <a:sym typeface="+mn-lt"/>
              </a:endParaRPr>
            </a:p>
          </p:txBody>
        </p:sp>
      </p:grpSp>
      <p:grpSp>
        <p:nvGrpSpPr>
          <p:cNvPr id="20" name="组合 19"/>
          <p:cNvGrpSpPr/>
          <p:nvPr/>
        </p:nvGrpSpPr>
        <p:grpSpPr>
          <a:xfrm>
            <a:off x="1514608" y="414309"/>
            <a:ext cx="6729800" cy="1422650"/>
            <a:chOff x="2019480" y="948456"/>
            <a:chExt cx="8973066" cy="1896866"/>
          </a:xfrm>
        </p:grpSpPr>
        <p:sp>
          <p:nvSpPr>
            <p:cNvPr id="21" name="Text Placeholder 2"/>
            <p:cNvSpPr txBox="1">
              <a:spLocks/>
            </p:cNvSpPr>
            <p:nvPr/>
          </p:nvSpPr>
          <p:spPr>
            <a:xfrm>
              <a:off x="2019480" y="1441437"/>
              <a:ext cx="8973066" cy="140388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spcBef>
                  <a:spcPts val="0"/>
                </a:spcBef>
              </a:pPr>
              <a:r>
                <a:rPr lang="zh-CN" altLang="en-US" sz="1400" dirty="0"/>
                <a:t>图像识别是利用计算机对图像进行处理、分析和理解，以识别各种不同模式的目标和对象的技术。图像识别技术是以图像的主要特征为基础的。每个图像都有其特征。</a:t>
              </a:r>
            </a:p>
          </p:txBody>
        </p:sp>
        <p:sp>
          <p:nvSpPr>
            <p:cNvPr id="22" name="Text Placeholder 2"/>
            <p:cNvSpPr txBox="1">
              <a:spLocks/>
            </p:cNvSpPr>
            <p:nvPr/>
          </p:nvSpPr>
          <p:spPr>
            <a:xfrm>
              <a:off x="2593249" y="948456"/>
              <a:ext cx="8064894" cy="432842"/>
            </a:xfrm>
            <a:prstGeom prst="rect">
              <a:avLst/>
            </a:prstGeom>
          </p:spPr>
          <p:txBody>
            <a:bodyPr anchor="ct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2000" b="1" dirty="0">
                  <a:latin typeface="+mn-lt"/>
                  <a:ea typeface="+mn-ea"/>
                  <a:cs typeface="+mn-ea"/>
                  <a:sym typeface="+mn-lt"/>
                </a:rPr>
                <a:t>图像识别技术</a:t>
              </a:r>
              <a:endParaRPr lang="en-US" sz="2000" b="1" dirty="0">
                <a:latin typeface="+mn-lt"/>
                <a:ea typeface="+mn-ea"/>
                <a:cs typeface="+mn-ea"/>
                <a:sym typeface="+mn-lt"/>
              </a:endParaRPr>
            </a:p>
          </p:txBody>
        </p:sp>
      </p:grpSp>
      <p:sp>
        <p:nvSpPr>
          <p:cNvPr id="3" name="矩形 2">
            <a:extLst>
              <a:ext uri="{FF2B5EF4-FFF2-40B4-BE49-F238E27FC236}">
                <a16:creationId xmlns:a16="http://schemas.microsoft.com/office/drawing/2014/main" id="{5E89884B-D09A-4202-AA4A-570AC9798970}"/>
              </a:ext>
            </a:extLst>
          </p:cNvPr>
          <p:cNvSpPr/>
          <p:nvPr/>
        </p:nvSpPr>
        <p:spPr>
          <a:xfrm>
            <a:off x="1259632" y="2618216"/>
            <a:ext cx="1019407" cy="1569660"/>
          </a:xfrm>
          <a:prstGeom prst="rect">
            <a:avLst/>
          </a:prstGeom>
          <a:noFill/>
        </p:spPr>
        <p:txBody>
          <a:bodyPr wrap="square" lIns="91440" tIns="45720" rIns="91440" bIns="45720">
            <a:spAutoFit/>
          </a:bodyPr>
          <a:lstStyle/>
          <a:p>
            <a:pPr algn="ctr"/>
            <a:r>
              <a:rPr lang="en-US" altLang="zh-CN" sz="9600" b="1" cap="none" spc="50" dirty="0">
                <a:ln w="0"/>
                <a:solidFill>
                  <a:schemeClr val="bg2"/>
                </a:solidFill>
                <a:effectLst>
                  <a:innerShdw blurRad="63500" dist="50800" dir="13500000">
                    <a:srgbClr val="000000">
                      <a:alpha val="50000"/>
                    </a:srgbClr>
                  </a:innerShdw>
                </a:effectLst>
              </a:rPr>
              <a:t>A</a:t>
            </a:r>
            <a:endParaRPr lang="zh-CN" altLang="en-US" sz="9600" b="1" cap="none" spc="50" dirty="0">
              <a:ln w="0"/>
              <a:solidFill>
                <a:schemeClr val="bg2"/>
              </a:solidFill>
              <a:effectLst>
                <a:innerShdw blurRad="63500" dist="50800" dir="13500000">
                  <a:srgbClr val="000000">
                    <a:alpha val="50000"/>
                  </a:srgbClr>
                </a:innerShdw>
              </a:effectLst>
            </a:endParaRPr>
          </a:p>
        </p:txBody>
      </p:sp>
      <p:sp>
        <p:nvSpPr>
          <p:cNvPr id="24" name="Oval 29">
            <a:extLst>
              <a:ext uri="{FF2B5EF4-FFF2-40B4-BE49-F238E27FC236}">
                <a16:creationId xmlns:a16="http://schemas.microsoft.com/office/drawing/2014/main" id="{89477C70-5BEF-4015-8964-6FE92C9682A2}"/>
              </a:ext>
            </a:extLst>
          </p:cNvPr>
          <p:cNvSpPr/>
          <p:nvPr/>
        </p:nvSpPr>
        <p:spPr>
          <a:xfrm>
            <a:off x="1494332" y="2148688"/>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25" name="Oval 29">
            <a:extLst>
              <a:ext uri="{FF2B5EF4-FFF2-40B4-BE49-F238E27FC236}">
                <a16:creationId xmlns:a16="http://schemas.microsoft.com/office/drawing/2014/main" id="{C50F19C4-6362-4C18-9F55-3A751AFEE310}"/>
              </a:ext>
            </a:extLst>
          </p:cNvPr>
          <p:cNvSpPr/>
          <p:nvPr/>
        </p:nvSpPr>
        <p:spPr>
          <a:xfrm>
            <a:off x="1663565" y="2288972"/>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1600">
              <a:cs typeface="+mn-ea"/>
              <a:sym typeface="+mn-lt"/>
            </a:endParaRPr>
          </a:p>
        </p:txBody>
      </p:sp>
      <p:sp>
        <p:nvSpPr>
          <p:cNvPr id="26" name="矩形 25">
            <a:extLst>
              <a:ext uri="{FF2B5EF4-FFF2-40B4-BE49-F238E27FC236}">
                <a16:creationId xmlns:a16="http://schemas.microsoft.com/office/drawing/2014/main" id="{1A6409AD-2324-4056-9956-FCA840407425}"/>
              </a:ext>
            </a:extLst>
          </p:cNvPr>
          <p:cNvSpPr/>
          <p:nvPr/>
        </p:nvSpPr>
        <p:spPr>
          <a:xfrm>
            <a:off x="4042781" y="2640126"/>
            <a:ext cx="1019407" cy="1569660"/>
          </a:xfrm>
          <a:prstGeom prst="rect">
            <a:avLst/>
          </a:prstGeom>
          <a:noFill/>
        </p:spPr>
        <p:txBody>
          <a:bodyPr wrap="square" lIns="91440" tIns="45720" rIns="91440" bIns="45720">
            <a:spAutoFit/>
          </a:bodyPr>
          <a:lstStyle/>
          <a:p>
            <a:pPr algn="ctr"/>
            <a:r>
              <a:rPr lang="en-US" altLang="zh-CN" sz="9600" b="1" cap="none" spc="50" dirty="0">
                <a:ln w="0"/>
                <a:solidFill>
                  <a:schemeClr val="bg2"/>
                </a:solidFill>
                <a:effectLst>
                  <a:innerShdw blurRad="63500" dist="50800" dir="13500000">
                    <a:srgbClr val="000000">
                      <a:alpha val="50000"/>
                    </a:srgbClr>
                  </a:innerShdw>
                </a:effectLst>
              </a:rPr>
              <a:t>P</a:t>
            </a:r>
            <a:endParaRPr lang="zh-CN" altLang="en-US" sz="9600" b="1" cap="none" spc="50" dirty="0">
              <a:ln w="0"/>
              <a:solidFill>
                <a:schemeClr val="bg2"/>
              </a:solidFill>
              <a:effectLst>
                <a:innerShdw blurRad="63500" dist="50800" dir="13500000">
                  <a:srgbClr val="000000">
                    <a:alpha val="50000"/>
                  </a:srgbClr>
                </a:innerShdw>
              </a:effectLst>
            </a:endParaRPr>
          </a:p>
        </p:txBody>
      </p:sp>
      <p:sp>
        <p:nvSpPr>
          <p:cNvPr id="27" name="矩形 26">
            <a:extLst>
              <a:ext uri="{FF2B5EF4-FFF2-40B4-BE49-F238E27FC236}">
                <a16:creationId xmlns:a16="http://schemas.microsoft.com/office/drawing/2014/main" id="{F918D3A3-BF92-41F3-AE9D-D835ADFA5A0F}"/>
              </a:ext>
            </a:extLst>
          </p:cNvPr>
          <p:cNvSpPr/>
          <p:nvPr/>
        </p:nvSpPr>
        <p:spPr>
          <a:xfrm>
            <a:off x="6812885" y="2647301"/>
            <a:ext cx="1019407" cy="1569660"/>
          </a:xfrm>
          <a:prstGeom prst="rect">
            <a:avLst/>
          </a:prstGeom>
          <a:noFill/>
        </p:spPr>
        <p:txBody>
          <a:bodyPr wrap="square" lIns="91440" tIns="45720" rIns="91440" bIns="45720">
            <a:spAutoFit/>
          </a:bodyPr>
          <a:lstStyle/>
          <a:p>
            <a:pPr algn="ctr"/>
            <a:r>
              <a:rPr lang="en-US" altLang="zh-CN" sz="9600" b="1" cap="none" spc="50" dirty="0">
                <a:ln w="0"/>
                <a:solidFill>
                  <a:schemeClr val="bg2"/>
                </a:solidFill>
                <a:effectLst>
                  <a:innerShdw blurRad="63500" dist="50800" dir="13500000">
                    <a:srgbClr val="000000">
                      <a:alpha val="50000"/>
                    </a:srgbClr>
                  </a:innerShdw>
                </a:effectLst>
              </a:rPr>
              <a:t>Y</a:t>
            </a:r>
            <a:endParaRPr lang="zh-CN" altLang="en-US" sz="96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320572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8"/>
          <p:cNvGrpSpPr/>
          <p:nvPr/>
        </p:nvGrpSpPr>
        <p:grpSpPr>
          <a:xfrm>
            <a:off x="4318149" y="2540129"/>
            <a:ext cx="545834" cy="545833"/>
            <a:chOff x="4330700" y="2847975"/>
            <a:chExt cx="519113" cy="519113"/>
          </a:xfrm>
        </p:grpSpPr>
        <p:sp>
          <p:nvSpPr>
            <p:cNvPr id="30" name="Oval 119"/>
            <p:cNvSpPr>
              <a:spLocks/>
            </p:cNvSpPr>
            <p:nvPr/>
          </p:nvSpPr>
          <p:spPr bwMode="auto">
            <a:xfrm>
              <a:off x="4330700" y="2847975"/>
              <a:ext cx="519113" cy="519113"/>
            </a:xfrm>
            <a:prstGeom prst="ellipse">
              <a:avLst/>
            </a:prstGeom>
            <a:solidFill>
              <a:schemeClr val="bg1">
                <a:lumMod val="75000"/>
              </a:schemeClr>
            </a:solidFill>
            <a:ln w="9525">
              <a:noFill/>
              <a:round/>
              <a:headEnd/>
              <a:tailEnd/>
            </a:ln>
          </p:spPr>
          <p:txBody>
            <a:bodyPr anchor="ctr"/>
            <a:lstStyle/>
            <a:p>
              <a:pPr algn="ctr"/>
              <a:endParaRPr/>
            </a:p>
          </p:txBody>
        </p:sp>
        <p:sp>
          <p:nvSpPr>
            <p:cNvPr id="31" name="Freeform: Shape 120"/>
            <p:cNvSpPr>
              <a:spLocks/>
            </p:cNvSpPr>
            <p:nvPr/>
          </p:nvSpPr>
          <p:spPr bwMode="auto">
            <a:xfrm>
              <a:off x="4378325" y="2894013"/>
              <a:ext cx="427038" cy="428625"/>
            </a:xfrm>
            <a:custGeom>
              <a:avLst/>
              <a:gdLst/>
              <a:ahLst/>
              <a:cxnLst>
                <a:cxn ang="0">
                  <a:pos x="37" y="173"/>
                </a:cxn>
                <a:cxn ang="0">
                  <a:pos x="37" y="38"/>
                </a:cxn>
                <a:cxn ang="0">
                  <a:pos x="172" y="38"/>
                </a:cxn>
                <a:cxn ang="0">
                  <a:pos x="172" y="173"/>
                </a:cxn>
                <a:cxn ang="0">
                  <a:pos x="37" y="173"/>
                </a:cxn>
              </a:cxnLst>
              <a:rect l="0" t="0" r="r" b="b"/>
              <a:pathLst>
                <a:path w="210" h="211">
                  <a:moveTo>
                    <a:pt x="37" y="173"/>
                  </a:moveTo>
                  <a:cubicBezTo>
                    <a:pt x="0" y="136"/>
                    <a:pt x="0" y="75"/>
                    <a:pt x="37" y="38"/>
                  </a:cubicBezTo>
                  <a:cubicBezTo>
                    <a:pt x="74" y="0"/>
                    <a:pt x="135" y="0"/>
                    <a:pt x="172" y="38"/>
                  </a:cubicBezTo>
                  <a:cubicBezTo>
                    <a:pt x="210" y="75"/>
                    <a:pt x="210" y="136"/>
                    <a:pt x="172" y="173"/>
                  </a:cubicBezTo>
                  <a:cubicBezTo>
                    <a:pt x="135" y="211"/>
                    <a:pt x="74" y="211"/>
                    <a:pt x="37" y="173"/>
                  </a:cubicBezTo>
                  <a:close/>
                </a:path>
              </a:pathLst>
            </a:custGeom>
            <a:solidFill>
              <a:srgbClr val="FFFFFF"/>
            </a:solidFill>
            <a:ln w="9525">
              <a:noFill/>
              <a:round/>
              <a:headEnd/>
              <a:tailEnd/>
            </a:ln>
          </p:spPr>
          <p:txBody>
            <a:bodyPr anchor="ctr"/>
            <a:lstStyle/>
            <a:p>
              <a:pPr algn="ctr"/>
              <a:endParaRPr/>
            </a:p>
          </p:txBody>
        </p:sp>
      </p:grpSp>
      <p:grpSp>
        <p:nvGrpSpPr>
          <p:cNvPr id="34" name="组合 33">
            <a:extLst>
              <a:ext uri="{FF2B5EF4-FFF2-40B4-BE49-F238E27FC236}">
                <a16:creationId xmlns:a16="http://schemas.microsoft.com/office/drawing/2014/main" id="{841CE01A-5C3B-4764-ACD3-D3B8C68DACB0}"/>
              </a:ext>
            </a:extLst>
          </p:cNvPr>
          <p:cNvGrpSpPr/>
          <p:nvPr/>
        </p:nvGrpSpPr>
        <p:grpSpPr>
          <a:xfrm>
            <a:off x="4223361" y="599448"/>
            <a:ext cx="983167" cy="2038302"/>
            <a:chOff x="4223361" y="599448"/>
            <a:chExt cx="983167" cy="2038302"/>
          </a:xfrm>
        </p:grpSpPr>
        <p:sp>
          <p:nvSpPr>
            <p:cNvPr id="5" name="Freeform: Shape 107"/>
            <p:cNvSpPr>
              <a:spLocks/>
            </p:cNvSpPr>
            <p:nvPr/>
          </p:nvSpPr>
          <p:spPr bwMode="auto">
            <a:xfrm rot="346826">
              <a:off x="4223361" y="599448"/>
              <a:ext cx="983167" cy="2038302"/>
            </a:xfrm>
            <a:custGeom>
              <a:avLst/>
              <a:gdLst/>
              <a:ahLst/>
              <a:cxnLst>
                <a:cxn ang="0">
                  <a:pos x="95" y="138"/>
                </a:cxn>
                <a:cxn ang="0">
                  <a:pos x="10" y="400"/>
                </a:cxn>
                <a:cxn ang="0">
                  <a:pos x="18" y="497"/>
                </a:cxn>
                <a:cxn ang="0">
                  <a:pos x="182" y="818"/>
                </a:cxn>
                <a:cxn ang="0">
                  <a:pos x="174" y="721"/>
                </a:cxn>
                <a:cxn ang="0">
                  <a:pos x="338" y="217"/>
                </a:cxn>
                <a:cxn ang="0">
                  <a:pos x="379" y="230"/>
                </a:cxn>
                <a:cxn ang="0">
                  <a:pos x="389" y="218"/>
                </a:cxn>
                <a:cxn ang="0">
                  <a:pos x="286" y="14"/>
                </a:cxn>
                <a:cxn ang="0">
                  <a:pos x="257" y="5"/>
                </a:cxn>
                <a:cxn ang="0">
                  <a:pos x="54" y="109"/>
                </a:cxn>
                <a:cxn ang="0">
                  <a:pos x="55" y="125"/>
                </a:cxn>
                <a:cxn ang="0">
                  <a:pos x="95" y="138"/>
                </a:cxn>
              </a:cxnLst>
              <a:rect l="0" t="0" r="r" b="b"/>
              <a:pathLst>
                <a:path w="393" h="818">
                  <a:moveTo>
                    <a:pt x="95" y="138"/>
                  </a:moveTo>
                  <a:cubicBezTo>
                    <a:pt x="10" y="400"/>
                    <a:pt x="10" y="400"/>
                    <a:pt x="10" y="400"/>
                  </a:cubicBezTo>
                  <a:cubicBezTo>
                    <a:pt x="0" y="433"/>
                    <a:pt x="3" y="468"/>
                    <a:pt x="18" y="497"/>
                  </a:cubicBezTo>
                  <a:cubicBezTo>
                    <a:pt x="182" y="818"/>
                    <a:pt x="182" y="818"/>
                    <a:pt x="182" y="818"/>
                  </a:cubicBezTo>
                  <a:cubicBezTo>
                    <a:pt x="167" y="789"/>
                    <a:pt x="163" y="755"/>
                    <a:pt x="174" y="721"/>
                  </a:cubicBezTo>
                  <a:cubicBezTo>
                    <a:pt x="338" y="217"/>
                    <a:pt x="338" y="217"/>
                    <a:pt x="338" y="217"/>
                  </a:cubicBezTo>
                  <a:cubicBezTo>
                    <a:pt x="379" y="230"/>
                    <a:pt x="379" y="230"/>
                    <a:pt x="379" y="230"/>
                  </a:cubicBezTo>
                  <a:cubicBezTo>
                    <a:pt x="386" y="232"/>
                    <a:pt x="393" y="225"/>
                    <a:pt x="389" y="218"/>
                  </a:cubicBezTo>
                  <a:cubicBezTo>
                    <a:pt x="286" y="14"/>
                    <a:pt x="286" y="14"/>
                    <a:pt x="286" y="14"/>
                  </a:cubicBezTo>
                  <a:cubicBezTo>
                    <a:pt x="280" y="4"/>
                    <a:pt x="267" y="0"/>
                    <a:pt x="257" y="5"/>
                  </a:cubicBezTo>
                  <a:cubicBezTo>
                    <a:pt x="54" y="109"/>
                    <a:pt x="54" y="109"/>
                    <a:pt x="54" y="109"/>
                  </a:cubicBezTo>
                  <a:cubicBezTo>
                    <a:pt x="47" y="112"/>
                    <a:pt x="48" y="122"/>
                    <a:pt x="55" y="125"/>
                  </a:cubicBezTo>
                  <a:lnTo>
                    <a:pt x="95" y="138"/>
                  </a:lnTo>
                  <a:close/>
                </a:path>
              </a:pathLst>
            </a:custGeom>
            <a:solidFill>
              <a:schemeClr val="accent2"/>
            </a:solidFill>
            <a:ln w="9525">
              <a:noFill/>
              <a:round/>
              <a:headEnd/>
              <a:tailEnd/>
            </a:ln>
          </p:spPr>
          <p:txBody>
            <a:bodyPr anchor="ctr"/>
            <a:lstStyle/>
            <a:p>
              <a:pPr algn="ctr"/>
              <a:endParaRPr dirty="0"/>
            </a:p>
          </p:txBody>
        </p:sp>
        <p:sp>
          <p:nvSpPr>
            <p:cNvPr id="10" name="TextBox 121"/>
            <p:cNvSpPr txBox="1"/>
            <p:nvPr/>
          </p:nvSpPr>
          <p:spPr>
            <a:xfrm rot="17507585">
              <a:off x="4148874" y="1323742"/>
              <a:ext cx="1227600" cy="420762"/>
            </a:xfrm>
            <a:prstGeom prst="rect">
              <a:avLst/>
            </a:prstGeom>
            <a:noFill/>
          </p:spPr>
          <p:txBody>
            <a:bodyPr wrap="none">
              <a:normAutofit/>
            </a:bodyPr>
            <a:lstStyle/>
            <a:p>
              <a:r>
                <a:rPr lang="zh-CN" altLang="en-US" sz="1200" b="1" dirty="0">
                  <a:solidFill>
                    <a:schemeClr val="bg1"/>
                  </a:solidFill>
                </a:rPr>
                <a:t>对生物特征取样</a:t>
              </a:r>
              <a:endParaRPr lang="en-US" altLang="zh-CN" sz="1200" b="1" dirty="0">
                <a:solidFill>
                  <a:schemeClr val="bg1"/>
                </a:solidFill>
              </a:endParaRPr>
            </a:p>
          </p:txBody>
        </p:sp>
      </p:grpSp>
      <p:grpSp>
        <p:nvGrpSpPr>
          <p:cNvPr id="33" name="组合 32">
            <a:extLst>
              <a:ext uri="{FF2B5EF4-FFF2-40B4-BE49-F238E27FC236}">
                <a16:creationId xmlns:a16="http://schemas.microsoft.com/office/drawing/2014/main" id="{146B8A34-8178-466C-AFE3-AC0EEA2D10CB}"/>
              </a:ext>
            </a:extLst>
          </p:cNvPr>
          <p:cNvGrpSpPr/>
          <p:nvPr/>
        </p:nvGrpSpPr>
        <p:grpSpPr>
          <a:xfrm rot="20062369">
            <a:off x="4665234" y="3058703"/>
            <a:ext cx="1298407" cy="1801775"/>
            <a:chOff x="4065740" y="3290435"/>
            <a:chExt cx="1298407" cy="1801775"/>
          </a:xfrm>
        </p:grpSpPr>
        <p:sp>
          <p:nvSpPr>
            <p:cNvPr id="8" name="Freeform: Shape 116"/>
            <p:cNvSpPr>
              <a:spLocks/>
            </p:cNvSpPr>
            <p:nvPr/>
          </p:nvSpPr>
          <p:spPr bwMode="auto">
            <a:xfrm rot="1760322">
              <a:off x="4065740" y="3290435"/>
              <a:ext cx="1298407" cy="1801775"/>
            </a:xfrm>
            <a:custGeom>
              <a:avLst/>
              <a:gdLst/>
              <a:ahLst/>
              <a:cxnLst>
                <a:cxn ang="0">
                  <a:pos x="470" y="500"/>
                </a:cxn>
                <a:cxn ang="0">
                  <a:pos x="385" y="238"/>
                </a:cxn>
                <a:cxn ang="0">
                  <a:pos x="322" y="164"/>
                </a:cxn>
                <a:cxn ang="0">
                  <a:pos x="0" y="0"/>
                </a:cxn>
                <a:cxn ang="0">
                  <a:pos x="64" y="74"/>
                </a:cxn>
                <a:cxn ang="0">
                  <a:pos x="228" y="578"/>
                </a:cxn>
                <a:cxn ang="0">
                  <a:pos x="187" y="592"/>
                </a:cxn>
                <a:cxn ang="0">
                  <a:pos x="186" y="608"/>
                </a:cxn>
                <a:cxn ang="0">
                  <a:pos x="389" y="711"/>
                </a:cxn>
                <a:cxn ang="0">
                  <a:pos x="418" y="702"/>
                </a:cxn>
                <a:cxn ang="0">
                  <a:pos x="521" y="499"/>
                </a:cxn>
                <a:cxn ang="0">
                  <a:pos x="511" y="486"/>
                </a:cxn>
                <a:cxn ang="0">
                  <a:pos x="470" y="500"/>
                </a:cxn>
              </a:cxnLst>
              <a:rect l="0" t="0" r="r" b="b"/>
              <a:pathLst>
                <a:path w="525" h="717">
                  <a:moveTo>
                    <a:pt x="470" y="500"/>
                  </a:moveTo>
                  <a:cubicBezTo>
                    <a:pt x="385" y="238"/>
                    <a:pt x="385" y="238"/>
                    <a:pt x="385" y="238"/>
                  </a:cubicBezTo>
                  <a:cubicBezTo>
                    <a:pt x="374" y="204"/>
                    <a:pt x="351" y="178"/>
                    <a:pt x="322" y="164"/>
                  </a:cubicBezTo>
                  <a:cubicBezTo>
                    <a:pt x="0" y="0"/>
                    <a:pt x="0" y="0"/>
                    <a:pt x="0" y="0"/>
                  </a:cubicBezTo>
                  <a:cubicBezTo>
                    <a:pt x="30" y="15"/>
                    <a:pt x="53" y="41"/>
                    <a:pt x="64" y="74"/>
                  </a:cubicBezTo>
                  <a:cubicBezTo>
                    <a:pt x="228" y="578"/>
                    <a:pt x="228" y="578"/>
                    <a:pt x="228" y="578"/>
                  </a:cubicBezTo>
                  <a:cubicBezTo>
                    <a:pt x="187" y="592"/>
                    <a:pt x="187" y="592"/>
                    <a:pt x="187" y="592"/>
                  </a:cubicBezTo>
                  <a:cubicBezTo>
                    <a:pt x="180" y="594"/>
                    <a:pt x="179" y="604"/>
                    <a:pt x="186" y="608"/>
                  </a:cubicBezTo>
                  <a:cubicBezTo>
                    <a:pt x="389" y="711"/>
                    <a:pt x="389" y="711"/>
                    <a:pt x="389" y="711"/>
                  </a:cubicBezTo>
                  <a:cubicBezTo>
                    <a:pt x="400" y="717"/>
                    <a:pt x="412" y="712"/>
                    <a:pt x="418" y="702"/>
                  </a:cubicBezTo>
                  <a:cubicBezTo>
                    <a:pt x="521" y="499"/>
                    <a:pt x="521" y="499"/>
                    <a:pt x="521" y="499"/>
                  </a:cubicBezTo>
                  <a:cubicBezTo>
                    <a:pt x="525" y="492"/>
                    <a:pt x="518" y="484"/>
                    <a:pt x="511" y="486"/>
                  </a:cubicBezTo>
                  <a:lnTo>
                    <a:pt x="470" y="500"/>
                  </a:lnTo>
                  <a:close/>
                </a:path>
              </a:pathLst>
            </a:custGeom>
            <a:solidFill>
              <a:schemeClr val="accent4"/>
            </a:solidFill>
            <a:ln w="9525">
              <a:noFill/>
              <a:round/>
              <a:headEnd/>
              <a:tailEnd/>
            </a:ln>
          </p:spPr>
          <p:txBody>
            <a:bodyPr anchor="ctr"/>
            <a:lstStyle/>
            <a:p>
              <a:pPr algn="ctr"/>
              <a:endParaRPr dirty="0"/>
            </a:p>
          </p:txBody>
        </p:sp>
        <p:sp>
          <p:nvSpPr>
            <p:cNvPr id="12" name="TextBox 123"/>
            <p:cNvSpPr txBox="1"/>
            <p:nvPr/>
          </p:nvSpPr>
          <p:spPr>
            <a:xfrm rot="6075065">
              <a:off x="4155177" y="4021886"/>
              <a:ext cx="1150142" cy="275061"/>
            </a:xfrm>
            <a:prstGeom prst="rect">
              <a:avLst/>
            </a:prstGeom>
            <a:noFill/>
          </p:spPr>
          <p:txBody>
            <a:bodyPr wrap="none">
              <a:normAutofit/>
            </a:bodyPr>
            <a:lstStyle/>
            <a:p>
              <a:r>
                <a:rPr lang="zh-CN" altLang="en-US" sz="1200" b="1" dirty="0">
                  <a:solidFill>
                    <a:schemeClr val="bg1"/>
                  </a:solidFill>
                </a:rPr>
                <a:t>转换成相应的代码</a:t>
              </a:r>
              <a:endParaRPr lang="en-US" altLang="zh-CN" sz="1200" b="1" dirty="0">
                <a:solidFill>
                  <a:schemeClr val="bg1"/>
                </a:solidFill>
              </a:endParaRPr>
            </a:p>
          </p:txBody>
        </p:sp>
      </p:grpSp>
      <p:grpSp>
        <p:nvGrpSpPr>
          <p:cNvPr id="3" name="组合 2">
            <a:extLst>
              <a:ext uri="{FF2B5EF4-FFF2-40B4-BE49-F238E27FC236}">
                <a16:creationId xmlns:a16="http://schemas.microsoft.com/office/drawing/2014/main" id="{0C4F37D9-20B5-421E-BCC0-E0AEE7AAC694}"/>
              </a:ext>
            </a:extLst>
          </p:cNvPr>
          <p:cNvGrpSpPr/>
          <p:nvPr/>
        </p:nvGrpSpPr>
        <p:grpSpPr>
          <a:xfrm rot="20996577">
            <a:off x="4720439" y="1779470"/>
            <a:ext cx="2189585" cy="914047"/>
            <a:chOff x="4761474" y="2104519"/>
            <a:chExt cx="2117945" cy="846292"/>
          </a:xfrm>
        </p:grpSpPr>
        <p:sp>
          <p:nvSpPr>
            <p:cNvPr id="4" name="Freeform: Shape 104"/>
            <p:cNvSpPr>
              <a:spLocks/>
            </p:cNvSpPr>
            <p:nvPr/>
          </p:nvSpPr>
          <p:spPr bwMode="auto">
            <a:xfrm>
              <a:off x="4761474" y="2104519"/>
              <a:ext cx="2117945" cy="846292"/>
            </a:xfrm>
            <a:custGeom>
              <a:avLst/>
              <a:gdLst/>
              <a:ahLst/>
              <a:cxnLst>
                <a:cxn ang="0">
                  <a:pos x="621" y="54"/>
                </a:cxn>
                <a:cxn ang="0">
                  <a:pos x="346" y="54"/>
                </a:cxn>
                <a:cxn ang="0">
                  <a:pos x="255" y="91"/>
                </a:cxn>
                <a:cxn ang="0">
                  <a:pos x="0" y="346"/>
                </a:cxn>
                <a:cxn ang="0">
                  <a:pos x="91" y="309"/>
                </a:cxn>
                <a:cxn ang="0">
                  <a:pos x="621" y="309"/>
                </a:cxn>
                <a:cxn ang="0">
                  <a:pos x="621" y="351"/>
                </a:cxn>
                <a:cxn ang="0">
                  <a:pos x="636" y="358"/>
                </a:cxn>
                <a:cxn ang="0">
                  <a:pos x="797" y="196"/>
                </a:cxn>
                <a:cxn ang="0">
                  <a:pos x="797" y="166"/>
                </a:cxn>
                <a:cxn ang="0">
                  <a:pos x="636" y="5"/>
                </a:cxn>
                <a:cxn ang="0">
                  <a:pos x="621" y="11"/>
                </a:cxn>
                <a:cxn ang="0">
                  <a:pos x="621" y="54"/>
                </a:cxn>
              </a:cxnLst>
              <a:rect l="0" t="0" r="r" b="b"/>
              <a:pathLst>
                <a:path w="805" h="363">
                  <a:moveTo>
                    <a:pt x="621" y="54"/>
                  </a:moveTo>
                  <a:cubicBezTo>
                    <a:pt x="346" y="54"/>
                    <a:pt x="346" y="54"/>
                    <a:pt x="346" y="54"/>
                  </a:cubicBezTo>
                  <a:cubicBezTo>
                    <a:pt x="310" y="54"/>
                    <a:pt x="279" y="68"/>
                    <a:pt x="255" y="91"/>
                  </a:cubicBezTo>
                  <a:cubicBezTo>
                    <a:pt x="0" y="346"/>
                    <a:pt x="0" y="346"/>
                    <a:pt x="0" y="346"/>
                  </a:cubicBezTo>
                  <a:cubicBezTo>
                    <a:pt x="23" y="323"/>
                    <a:pt x="55" y="309"/>
                    <a:pt x="91" y="309"/>
                  </a:cubicBezTo>
                  <a:cubicBezTo>
                    <a:pt x="621" y="309"/>
                    <a:pt x="621" y="309"/>
                    <a:pt x="621" y="309"/>
                  </a:cubicBezTo>
                  <a:cubicBezTo>
                    <a:pt x="621" y="351"/>
                    <a:pt x="621" y="351"/>
                    <a:pt x="621" y="351"/>
                  </a:cubicBezTo>
                  <a:cubicBezTo>
                    <a:pt x="621" y="359"/>
                    <a:pt x="630" y="363"/>
                    <a:pt x="636" y="358"/>
                  </a:cubicBezTo>
                  <a:cubicBezTo>
                    <a:pt x="797" y="196"/>
                    <a:pt x="797" y="196"/>
                    <a:pt x="797" y="196"/>
                  </a:cubicBezTo>
                  <a:cubicBezTo>
                    <a:pt x="805" y="188"/>
                    <a:pt x="805" y="175"/>
                    <a:pt x="797" y="166"/>
                  </a:cubicBezTo>
                  <a:cubicBezTo>
                    <a:pt x="636" y="5"/>
                    <a:pt x="636" y="5"/>
                    <a:pt x="636" y="5"/>
                  </a:cubicBezTo>
                  <a:cubicBezTo>
                    <a:pt x="630" y="0"/>
                    <a:pt x="621" y="3"/>
                    <a:pt x="621" y="11"/>
                  </a:cubicBezTo>
                  <a:lnTo>
                    <a:pt x="621" y="54"/>
                  </a:lnTo>
                  <a:close/>
                </a:path>
              </a:pathLst>
            </a:custGeom>
            <a:solidFill>
              <a:schemeClr val="accent3"/>
            </a:solidFill>
            <a:ln w="9525">
              <a:noFill/>
              <a:round/>
              <a:headEnd/>
              <a:tailEnd/>
            </a:ln>
          </p:spPr>
          <p:txBody>
            <a:bodyPr anchor="ctr"/>
            <a:lstStyle/>
            <a:p>
              <a:pPr algn="ctr"/>
              <a:endParaRPr/>
            </a:p>
          </p:txBody>
        </p:sp>
        <p:sp>
          <p:nvSpPr>
            <p:cNvPr id="13" name="TextBox 124"/>
            <p:cNvSpPr txBox="1"/>
            <p:nvPr/>
          </p:nvSpPr>
          <p:spPr>
            <a:xfrm>
              <a:off x="5323584" y="2338045"/>
              <a:ext cx="1103050" cy="287872"/>
            </a:xfrm>
            <a:prstGeom prst="rect">
              <a:avLst/>
            </a:prstGeom>
            <a:noFill/>
          </p:spPr>
          <p:txBody>
            <a:bodyPr wrap="none">
              <a:normAutofit/>
            </a:bodyPr>
            <a:lstStyle/>
            <a:p>
              <a:r>
                <a:rPr lang="zh-CN" altLang="en-US" sz="1200" b="1" dirty="0">
                  <a:solidFill>
                    <a:schemeClr val="bg1"/>
                  </a:solidFill>
                </a:rPr>
                <a:t>提取唯一特征</a:t>
              </a:r>
              <a:endParaRPr lang="en-US" altLang="zh-CN" sz="1200" b="1" dirty="0">
                <a:solidFill>
                  <a:schemeClr val="bg1"/>
                </a:solidFill>
              </a:endParaRPr>
            </a:p>
          </p:txBody>
        </p:sp>
      </p:grpSp>
      <p:grpSp>
        <p:nvGrpSpPr>
          <p:cNvPr id="38" name="组合 37">
            <a:extLst>
              <a:ext uri="{FF2B5EF4-FFF2-40B4-BE49-F238E27FC236}">
                <a16:creationId xmlns:a16="http://schemas.microsoft.com/office/drawing/2014/main" id="{2C57F62F-665A-491E-974A-2BF625D4BA69}"/>
              </a:ext>
            </a:extLst>
          </p:cNvPr>
          <p:cNvGrpSpPr/>
          <p:nvPr/>
        </p:nvGrpSpPr>
        <p:grpSpPr>
          <a:xfrm>
            <a:off x="2625366" y="2510097"/>
            <a:ext cx="1487155" cy="1860047"/>
            <a:chOff x="2753794" y="2616167"/>
            <a:chExt cx="1355124" cy="1766856"/>
          </a:xfrm>
        </p:grpSpPr>
        <p:sp>
          <p:nvSpPr>
            <p:cNvPr id="7" name="Freeform: Shape 113"/>
            <p:cNvSpPr>
              <a:spLocks/>
            </p:cNvSpPr>
            <p:nvPr/>
          </p:nvSpPr>
          <p:spPr bwMode="auto">
            <a:xfrm rot="1639428">
              <a:off x="2830474" y="2616167"/>
              <a:ext cx="1278444" cy="1766856"/>
            </a:xfrm>
            <a:custGeom>
              <a:avLst/>
              <a:gdLst/>
              <a:ahLst/>
              <a:cxnLst>
                <a:cxn ang="0">
                  <a:pos x="228" y="602"/>
                </a:cxn>
                <a:cxn ang="0">
                  <a:pos x="451" y="440"/>
                </a:cxn>
                <a:cxn ang="0">
                  <a:pos x="502" y="357"/>
                </a:cxn>
                <a:cxn ang="0">
                  <a:pos x="559" y="0"/>
                </a:cxn>
                <a:cxn ang="0">
                  <a:pos x="507" y="84"/>
                </a:cxn>
                <a:cxn ang="0">
                  <a:pos x="79" y="395"/>
                </a:cxn>
                <a:cxn ang="0">
                  <a:pos x="54" y="361"/>
                </a:cxn>
                <a:cxn ang="0">
                  <a:pos x="38" y="365"/>
                </a:cxn>
                <a:cxn ang="0">
                  <a:pos x="2" y="590"/>
                </a:cxn>
                <a:cxn ang="0">
                  <a:pos x="20" y="614"/>
                </a:cxn>
                <a:cxn ang="0">
                  <a:pos x="245" y="650"/>
                </a:cxn>
                <a:cxn ang="0">
                  <a:pos x="253" y="636"/>
                </a:cxn>
                <a:cxn ang="0">
                  <a:pos x="228" y="602"/>
                </a:cxn>
              </a:cxnLst>
              <a:rect l="0" t="0" r="r" b="b"/>
              <a:pathLst>
                <a:path w="559" h="651">
                  <a:moveTo>
                    <a:pt x="228" y="602"/>
                  </a:moveTo>
                  <a:cubicBezTo>
                    <a:pt x="451" y="440"/>
                    <a:pt x="451" y="440"/>
                    <a:pt x="451" y="440"/>
                  </a:cubicBezTo>
                  <a:cubicBezTo>
                    <a:pt x="480" y="419"/>
                    <a:pt x="497" y="389"/>
                    <a:pt x="502" y="357"/>
                  </a:cubicBezTo>
                  <a:cubicBezTo>
                    <a:pt x="559" y="0"/>
                    <a:pt x="559" y="0"/>
                    <a:pt x="559" y="0"/>
                  </a:cubicBezTo>
                  <a:cubicBezTo>
                    <a:pt x="553" y="33"/>
                    <a:pt x="536" y="63"/>
                    <a:pt x="507" y="84"/>
                  </a:cubicBezTo>
                  <a:cubicBezTo>
                    <a:pt x="79" y="395"/>
                    <a:pt x="79" y="395"/>
                    <a:pt x="79" y="395"/>
                  </a:cubicBezTo>
                  <a:cubicBezTo>
                    <a:pt x="54" y="361"/>
                    <a:pt x="54" y="361"/>
                    <a:pt x="54" y="361"/>
                  </a:cubicBezTo>
                  <a:cubicBezTo>
                    <a:pt x="49" y="355"/>
                    <a:pt x="39" y="357"/>
                    <a:pt x="38" y="365"/>
                  </a:cubicBezTo>
                  <a:cubicBezTo>
                    <a:pt x="2" y="590"/>
                    <a:pt x="2" y="590"/>
                    <a:pt x="2" y="590"/>
                  </a:cubicBezTo>
                  <a:cubicBezTo>
                    <a:pt x="0" y="602"/>
                    <a:pt x="8" y="613"/>
                    <a:pt x="20" y="614"/>
                  </a:cubicBezTo>
                  <a:cubicBezTo>
                    <a:pt x="245" y="650"/>
                    <a:pt x="245" y="650"/>
                    <a:pt x="245" y="650"/>
                  </a:cubicBezTo>
                  <a:cubicBezTo>
                    <a:pt x="253" y="651"/>
                    <a:pt x="258" y="642"/>
                    <a:pt x="253" y="636"/>
                  </a:cubicBezTo>
                  <a:lnTo>
                    <a:pt x="228" y="602"/>
                  </a:lnTo>
                  <a:close/>
                </a:path>
              </a:pathLst>
            </a:custGeom>
            <a:solidFill>
              <a:schemeClr val="accent5"/>
            </a:solidFill>
            <a:ln w="9525">
              <a:noFill/>
              <a:round/>
              <a:headEnd/>
              <a:tailEnd/>
            </a:ln>
          </p:spPr>
          <p:txBody>
            <a:bodyPr anchor="ctr"/>
            <a:lstStyle/>
            <a:p>
              <a:pPr algn="ctr"/>
              <a:endParaRPr/>
            </a:p>
          </p:txBody>
        </p:sp>
        <p:sp>
          <p:nvSpPr>
            <p:cNvPr id="14" name="TextBox 125"/>
            <p:cNvSpPr txBox="1"/>
            <p:nvPr/>
          </p:nvSpPr>
          <p:spPr>
            <a:xfrm rot="20694362">
              <a:off x="2753794" y="3416847"/>
              <a:ext cx="1346862" cy="594050"/>
            </a:xfrm>
            <a:prstGeom prst="rect">
              <a:avLst/>
            </a:prstGeom>
            <a:noFill/>
            <a:effectLst/>
          </p:spPr>
          <p:txBody>
            <a:bodyPr wrap="none">
              <a:normAutofit/>
            </a:bodyPr>
            <a:lstStyle/>
            <a:p>
              <a:r>
                <a:rPr lang="zh-CN" altLang="en-US" sz="1200" b="1" dirty="0">
                  <a:solidFill>
                    <a:schemeClr val="bg1"/>
                  </a:solidFill>
                </a:rPr>
                <a:t>将这些代码组合成具</a:t>
              </a:r>
              <a:endParaRPr lang="en-US" altLang="zh-CN" sz="1200" b="1" dirty="0">
                <a:solidFill>
                  <a:schemeClr val="bg1"/>
                </a:solidFill>
              </a:endParaRPr>
            </a:p>
            <a:p>
              <a:r>
                <a:rPr lang="zh-CN" altLang="en-US" sz="1200" b="1" dirty="0">
                  <a:solidFill>
                    <a:schemeClr val="bg1"/>
                  </a:solidFill>
                </a:rPr>
                <a:t>有代表性的特征模板</a:t>
              </a:r>
              <a:endParaRPr lang="en-US" altLang="zh-CN" sz="1200" b="1" dirty="0">
                <a:solidFill>
                  <a:schemeClr val="bg1"/>
                </a:solidFill>
              </a:endParaRPr>
            </a:p>
          </p:txBody>
        </p:sp>
      </p:grpSp>
      <p:sp>
        <p:nvSpPr>
          <p:cNvPr id="32" name="Title 1">
            <a:extLst>
              <a:ext uri="{FF2B5EF4-FFF2-40B4-BE49-F238E27FC236}">
                <a16:creationId xmlns:a16="http://schemas.microsoft.com/office/drawing/2014/main" id="{8C5E6804-F2CF-48DB-BEA5-060AEFB8520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生物识别技术</a:t>
            </a:r>
            <a:endParaRPr lang="en-GB" altLang="zh-CN" sz="1800" dirty="0">
              <a:solidFill>
                <a:schemeClr val="tx1">
                  <a:lumMod val="65000"/>
                  <a:lumOff val="35000"/>
                </a:schemeClr>
              </a:solidFill>
              <a:latin typeface="+mn-lt"/>
              <a:ea typeface="+mn-ea"/>
              <a:cs typeface="+mn-ea"/>
              <a:sym typeface="+mn-lt"/>
            </a:endParaRPr>
          </a:p>
        </p:txBody>
      </p:sp>
      <p:grpSp>
        <p:nvGrpSpPr>
          <p:cNvPr id="37" name="组合 36">
            <a:extLst>
              <a:ext uri="{FF2B5EF4-FFF2-40B4-BE49-F238E27FC236}">
                <a16:creationId xmlns:a16="http://schemas.microsoft.com/office/drawing/2014/main" id="{4B9A0DAF-4C4F-4778-BEBE-06001F0475EE}"/>
              </a:ext>
            </a:extLst>
          </p:cNvPr>
          <p:cNvGrpSpPr/>
          <p:nvPr/>
        </p:nvGrpSpPr>
        <p:grpSpPr>
          <a:xfrm rot="1195160">
            <a:off x="2287653" y="1493118"/>
            <a:ext cx="2082194" cy="1276324"/>
            <a:chOff x="2273224" y="1405755"/>
            <a:chExt cx="1979958" cy="1679966"/>
          </a:xfrm>
        </p:grpSpPr>
        <p:sp>
          <p:nvSpPr>
            <p:cNvPr id="35" name="Freeform: Shape 113">
              <a:extLst>
                <a:ext uri="{FF2B5EF4-FFF2-40B4-BE49-F238E27FC236}">
                  <a16:creationId xmlns:a16="http://schemas.microsoft.com/office/drawing/2014/main" id="{7F8A4742-AF9C-4CE3-A72F-B462A5064D46}"/>
                </a:ext>
              </a:extLst>
            </p:cNvPr>
            <p:cNvSpPr>
              <a:spLocks/>
            </p:cNvSpPr>
            <p:nvPr/>
          </p:nvSpPr>
          <p:spPr bwMode="auto">
            <a:xfrm rot="4245586">
              <a:off x="2423220" y="1255759"/>
              <a:ext cx="1679966" cy="1979958"/>
            </a:xfrm>
            <a:custGeom>
              <a:avLst/>
              <a:gdLst/>
              <a:ahLst/>
              <a:cxnLst>
                <a:cxn ang="0">
                  <a:pos x="228" y="602"/>
                </a:cxn>
                <a:cxn ang="0">
                  <a:pos x="451" y="440"/>
                </a:cxn>
                <a:cxn ang="0">
                  <a:pos x="502" y="357"/>
                </a:cxn>
                <a:cxn ang="0">
                  <a:pos x="559" y="0"/>
                </a:cxn>
                <a:cxn ang="0">
                  <a:pos x="507" y="84"/>
                </a:cxn>
                <a:cxn ang="0">
                  <a:pos x="79" y="395"/>
                </a:cxn>
                <a:cxn ang="0">
                  <a:pos x="54" y="361"/>
                </a:cxn>
                <a:cxn ang="0">
                  <a:pos x="38" y="365"/>
                </a:cxn>
                <a:cxn ang="0">
                  <a:pos x="2" y="590"/>
                </a:cxn>
                <a:cxn ang="0">
                  <a:pos x="20" y="614"/>
                </a:cxn>
                <a:cxn ang="0">
                  <a:pos x="245" y="650"/>
                </a:cxn>
                <a:cxn ang="0">
                  <a:pos x="253" y="636"/>
                </a:cxn>
                <a:cxn ang="0">
                  <a:pos x="228" y="602"/>
                </a:cxn>
              </a:cxnLst>
              <a:rect l="0" t="0" r="r" b="b"/>
              <a:pathLst>
                <a:path w="559" h="651">
                  <a:moveTo>
                    <a:pt x="228" y="602"/>
                  </a:moveTo>
                  <a:cubicBezTo>
                    <a:pt x="451" y="440"/>
                    <a:pt x="451" y="440"/>
                    <a:pt x="451" y="440"/>
                  </a:cubicBezTo>
                  <a:cubicBezTo>
                    <a:pt x="480" y="419"/>
                    <a:pt x="497" y="389"/>
                    <a:pt x="502" y="357"/>
                  </a:cubicBezTo>
                  <a:cubicBezTo>
                    <a:pt x="559" y="0"/>
                    <a:pt x="559" y="0"/>
                    <a:pt x="559" y="0"/>
                  </a:cubicBezTo>
                  <a:cubicBezTo>
                    <a:pt x="553" y="33"/>
                    <a:pt x="536" y="63"/>
                    <a:pt x="507" y="84"/>
                  </a:cubicBezTo>
                  <a:cubicBezTo>
                    <a:pt x="79" y="395"/>
                    <a:pt x="79" y="395"/>
                    <a:pt x="79" y="395"/>
                  </a:cubicBezTo>
                  <a:cubicBezTo>
                    <a:pt x="54" y="361"/>
                    <a:pt x="54" y="361"/>
                    <a:pt x="54" y="361"/>
                  </a:cubicBezTo>
                  <a:cubicBezTo>
                    <a:pt x="49" y="355"/>
                    <a:pt x="39" y="357"/>
                    <a:pt x="38" y="365"/>
                  </a:cubicBezTo>
                  <a:cubicBezTo>
                    <a:pt x="2" y="590"/>
                    <a:pt x="2" y="590"/>
                    <a:pt x="2" y="590"/>
                  </a:cubicBezTo>
                  <a:cubicBezTo>
                    <a:pt x="0" y="602"/>
                    <a:pt x="8" y="613"/>
                    <a:pt x="20" y="614"/>
                  </a:cubicBezTo>
                  <a:cubicBezTo>
                    <a:pt x="245" y="650"/>
                    <a:pt x="245" y="650"/>
                    <a:pt x="245" y="650"/>
                  </a:cubicBezTo>
                  <a:cubicBezTo>
                    <a:pt x="253" y="651"/>
                    <a:pt x="258" y="642"/>
                    <a:pt x="253" y="636"/>
                  </a:cubicBezTo>
                  <a:lnTo>
                    <a:pt x="228" y="602"/>
                  </a:lnTo>
                  <a:close/>
                </a:path>
              </a:pathLst>
            </a:custGeom>
            <a:solidFill>
              <a:schemeClr val="accent5"/>
            </a:solidFill>
            <a:ln w="9525">
              <a:noFill/>
              <a:round/>
              <a:headEnd/>
              <a:tailEnd/>
            </a:ln>
          </p:spPr>
          <p:txBody>
            <a:bodyPr anchor="ctr"/>
            <a:lstStyle/>
            <a:p>
              <a:pPr algn="ctr"/>
              <a:endParaRPr dirty="0"/>
            </a:p>
          </p:txBody>
        </p:sp>
        <p:sp>
          <p:nvSpPr>
            <p:cNvPr id="36" name="TextBox 121">
              <a:extLst>
                <a:ext uri="{FF2B5EF4-FFF2-40B4-BE49-F238E27FC236}">
                  <a16:creationId xmlns:a16="http://schemas.microsoft.com/office/drawing/2014/main" id="{7C65267F-7B78-4499-9E00-E720C6EE7FD1}"/>
                </a:ext>
              </a:extLst>
            </p:cNvPr>
            <p:cNvSpPr txBox="1"/>
            <p:nvPr/>
          </p:nvSpPr>
          <p:spPr>
            <a:xfrm rot="1925852">
              <a:off x="2547736" y="2091457"/>
              <a:ext cx="1227600" cy="420762"/>
            </a:xfrm>
            <a:prstGeom prst="rect">
              <a:avLst/>
            </a:prstGeom>
            <a:noFill/>
          </p:spPr>
          <p:txBody>
            <a:bodyPr wrap="none">
              <a:normAutofit fontScale="77500" lnSpcReduction="20000"/>
            </a:bodyPr>
            <a:lstStyle/>
            <a:p>
              <a:r>
                <a:rPr lang="zh-CN" altLang="en-US" sz="1200" b="1" dirty="0">
                  <a:solidFill>
                    <a:schemeClr val="bg1"/>
                  </a:solidFill>
                </a:rPr>
                <a:t>对个体身份进行</a:t>
              </a:r>
              <a:endParaRPr lang="en-US" altLang="zh-CN" sz="1200" b="1" dirty="0">
                <a:solidFill>
                  <a:schemeClr val="bg1"/>
                </a:solidFill>
              </a:endParaRPr>
            </a:p>
            <a:p>
              <a:r>
                <a:rPr lang="zh-CN" altLang="en-US" sz="1200" b="1" dirty="0">
                  <a:solidFill>
                    <a:schemeClr val="bg1"/>
                  </a:solidFill>
                </a:rPr>
                <a:t>认证识别</a:t>
              </a:r>
              <a:endParaRPr lang="en-US" altLang="zh-CN" sz="1200" b="1" dirty="0">
                <a:solidFill>
                  <a:schemeClr val="bg1"/>
                </a:solidFill>
              </a:endParaRPr>
            </a:p>
          </p:txBody>
        </p:sp>
      </p:grpSp>
    </p:spTree>
    <p:extLst>
      <p:ext uri="{BB962C8B-B14F-4D97-AF65-F5344CB8AC3E}">
        <p14:creationId xmlns:p14="http://schemas.microsoft.com/office/powerpoint/2010/main" val="4246489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1"/>
          <p:cNvSpPr/>
          <p:nvPr/>
        </p:nvSpPr>
        <p:spPr>
          <a:xfrm>
            <a:off x="611560" y="972110"/>
            <a:ext cx="8208912" cy="1563636"/>
          </a:xfrm>
          <a:prstGeom prst="wedgeRoundRectCallout">
            <a:avLst>
              <a:gd name="adj1" fmla="val -8858"/>
              <a:gd name="adj2" fmla="val 6347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r>
              <a:rPr lang="zh-CN" altLang="en-US" sz="1400" dirty="0"/>
              <a:t>生物特征识别技术涉及的内容十分广泛，包括指纹、掌纹、人脸、虹膜、脉搏、步态等多种生物特征，其识别过程涉及图像处理、计算机视觉、语音识别、机器学习等多项技术。</a:t>
            </a:r>
          </a:p>
        </p:txBody>
      </p:sp>
      <p:sp>
        <p:nvSpPr>
          <p:cNvPr id="12" name="Title 1">
            <a:extLst>
              <a:ext uri="{FF2B5EF4-FFF2-40B4-BE49-F238E27FC236}">
                <a16:creationId xmlns:a16="http://schemas.microsoft.com/office/drawing/2014/main" id="{E8ABE1C9-4B6A-4503-AA39-19C46F7C12F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生物特征识别技术</a:t>
            </a:r>
            <a:endParaRPr lang="en-GB" altLang="zh-CN" sz="1800" dirty="0">
              <a:solidFill>
                <a:schemeClr val="tx1">
                  <a:lumMod val="65000"/>
                  <a:lumOff val="35000"/>
                </a:schemeClr>
              </a:solidFill>
              <a:latin typeface="+mn-lt"/>
              <a:ea typeface="+mn-ea"/>
              <a:cs typeface="+mn-ea"/>
              <a:sym typeface="+mn-lt"/>
            </a:endParaRPr>
          </a:p>
        </p:txBody>
      </p:sp>
      <p:grpSp>
        <p:nvGrpSpPr>
          <p:cNvPr id="3" name="组合 2">
            <a:extLst>
              <a:ext uri="{FF2B5EF4-FFF2-40B4-BE49-F238E27FC236}">
                <a16:creationId xmlns:a16="http://schemas.microsoft.com/office/drawing/2014/main" id="{65414129-38E6-4C35-A2D3-FD23B8E822E1}"/>
              </a:ext>
            </a:extLst>
          </p:cNvPr>
          <p:cNvGrpSpPr/>
          <p:nvPr/>
        </p:nvGrpSpPr>
        <p:grpSpPr>
          <a:xfrm>
            <a:off x="971600" y="2715766"/>
            <a:ext cx="1865700" cy="1865080"/>
            <a:chOff x="971600" y="2715766"/>
            <a:chExt cx="1865700" cy="1865080"/>
          </a:xfrm>
        </p:grpSpPr>
        <p:sp>
          <p:nvSpPr>
            <p:cNvPr id="7" name="Oval 4"/>
            <p:cNvSpPr/>
            <p:nvPr/>
          </p:nvSpPr>
          <p:spPr>
            <a:xfrm>
              <a:off x="971600" y="2715766"/>
              <a:ext cx="1865700" cy="1865080"/>
            </a:xfrm>
            <a:prstGeom prst="ellipse">
              <a:avLst/>
            </a:prstGeom>
            <a:solidFill>
              <a:schemeClr val="bg2">
                <a:lumMod val="8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1026" name="Picture 2" descr="https://timgsa.baidu.com/timg?image&amp;quality=80&amp;size=b9999_10000&amp;sec=1581072477931&amp;di=3117c1f933b8a5aad34a54b58b733640&amp;imgtype=0&amp;src=http%3A%2F%2Fpic192.nipic.com%2Ffile%2F20181115%2F14664277_094519990644_2.jpg">
              <a:extLst>
                <a:ext uri="{FF2B5EF4-FFF2-40B4-BE49-F238E27FC236}">
                  <a16:creationId xmlns:a16="http://schemas.microsoft.com/office/drawing/2014/main" id="{D1677117-3BEE-47B4-A7AC-4A82ACB4F1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4639" y="2952736"/>
              <a:ext cx="1419622" cy="1419622"/>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3" name="组合 12">
            <a:extLst>
              <a:ext uri="{FF2B5EF4-FFF2-40B4-BE49-F238E27FC236}">
                <a16:creationId xmlns:a16="http://schemas.microsoft.com/office/drawing/2014/main" id="{36436AC9-9542-4EF0-A166-004FB2CFFC98}"/>
              </a:ext>
            </a:extLst>
          </p:cNvPr>
          <p:cNvGrpSpPr/>
          <p:nvPr/>
        </p:nvGrpSpPr>
        <p:grpSpPr>
          <a:xfrm>
            <a:off x="3858428" y="2636984"/>
            <a:ext cx="1865700" cy="1865080"/>
            <a:chOff x="3858428" y="2636984"/>
            <a:chExt cx="1865700" cy="1865080"/>
          </a:xfrm>
        </p:grpSpPr>
        <p:sp>
          <p:nvSpPr>
            <p:cNvPr id="8" name="Oval 8"/>
            <p:cNvSpPr/>
            <p:nvPr/>
          </p:nvSpPr>
          <p:spPr>
            <a:xfrm>
              <a:off x="3858428" y="2636984"/>
              <a:ext cx="1865700" cy="1865080"/>
            </a:xfrm>
            <a:prstGeom prst="ellipse">
              <a:avLst/>
            </a:prstGeom>
            <a:solidFill>
              <a:schemeClr val="bg2">
                <a:lumMod val="8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1028" name="Picture 4" descr="https://timgsa.baidu.com/timg?image&amp;quality=80&amp;size=b9999_10000&amp;sec=1581072548466&amp;di=6aca5eceea6bd632c3c4673ca5ceadcd&amp;imgtype=jpg&amp;src=http%3A%2F%2Fimg2.imgtn.bdimg.com%2Fit%2Fu%3D3275573147%2C4061893979%26fm%3D214%26gp%3D0.jpg">
              <a:extLst>
                <a:ext uri="{FF2B5EF4-FFF2-40B4-BE49-F238E27FC236}">
                  <a16:creationId xmlns:a16="http://schemas.microsoft.com/office/drawing/2014/main" id="{368E0B90-0702-4EB4-9968-D5F53E8CE4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1467" y="2859713"/>
              <a:ext cx="1419622" cy="1419622"/>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4" name="组合 13">
            <a:extLst>
              <a:ext uri="{FF2B5EF4-FFF2-40B4-BE49-F238E27FC236}">
                <a16:creationId xmlns:a16="http://schemas.microsoft.com/office/drawing/2014/main" id="{6AB6ADC7-0647-4DB0-A2A9-0948EC1CB59D}"/>
              </a:ext>
            </a:extLst>
          </p:cNvPr>
          <p:cNvGrpSpPr/>
          <p:nvPr/>
        </p:nvGrpSpPr>
        <p:grpSpPr>
          <a:xfrm>
            <a:off x="6666740" y="2636984"/>
            <a:ext cx="1865700" cy="1865080"/>
            <a:chOff x="6666740" y="2636984"/>
            <a:chExt cx="1865700" cy="1865080"/>
          </a:xfrm>
        </p:grpSpPr>
        <p:sp>
          <p:nvSpPr>
            <p:cNvPr id="9" name="Oval 9"/>
            <p:cNvSpPr/>
            <p:nvPr/>
          </p:nvSpPr>
          <p:spPr>
            <a:xfrm>
              <a:off x="6666740" y="2636984"/>
              <a:ext cx="1865700" cy="1865080"/>
            </a:xfrm>
            <a:prstGeom prst="ellipse">
              <a:avLst/>
            </a:prstGeom>
            <a:solidFill>
              <a:schemeClr val="bg2">
                <a:lumMod val="8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1030" name="Picture 6">
              <a:extLst>
                <a:ext uri="{FF2B5EF4-FFF2-40B4-BE49-F238E27FC236}">
                  <a16:creationId xmlns:a16="http://schemas.microsoft.com/office/drawing/2014/main" id="{6C8F52E0-BBA2-4206-8590-247FD8371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2830359"/>
              <a:ext cx="1440160" cy="1497362"/>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5455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37" name="文本框 34"/>
          <p:cNvSpPr>
            <a:spLocks noChangeArrowheads="1"/>
          </p:cNvSpPr>
          <p:nvPr/>
        </p:nvSpPr>
        <p:spPr bwMode="auto">
          <a:xfrm>
            <a:off x="4692134" y="1635646"/>
            <a:ext cx="3269183" cy="83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5000" b="1" dirty="0">
                <a:latin typeface="方正姚体" pitchFamily="2" charset="-122"/>
                <a:ea typeface="方正姚体" pitchFamily="2" charset="-122"/>
                <a:sym typeface="方正姚体" pitchFamily="2" charset="-122"/>
              </a:rPr>
              <a:t>THANK YOU</a:t>
            </a:r>
            <a:endParaRPr lang="zh-CN" altLang="en-US" sz="5000" b="1" dirty="0">
              <a:latin typeface="方正姚体" pitchFamily="2" charset="-122"/>
              <a:ea typeface="方正姚体" pitchFamily="2" charset="-122"/>
              <a:sym typeface="方正姚体" pitchFamily="2" charset="-122"/>
            </a:endParaRPr>
          </a:p>
        </p:txBody>
      </p:sp>
      <p:sp>
        <p:nvSpPr>
          <p:cNvPr id="7" name="平行四边形 6">
            <a:extLst>
              <a:ext uri="{FF2B5EF4-FFF2-40B4-BE49-F238E27FC236}">
                <a16:creationId xmlns:a16="http://schemas.microsoft.com/office/drawing/2014/main" id="{CF28C3A1-E33E-4E06-ACB2-86EC3D2BAC1C}"/>
              </a:ext>
            </a:extLst>
          </p:cNvPr>
          <p:cNvSpPr/>
          <p:nvPr/>
        </p:nvSpPr>
        <p:spPr>
          <a:xfrm>
            <a:off x="2051720" y="1635646"/>
            <a:ext cx="1643293" cy="3507854"/>
          </a:xfrm>
          <a:prstGeom prst="parallelogram">
            <a:avLst>
              <a:gd name="adj" fmla="val 7822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A0D88870-7205-436D-80E1-6DB419FF477C}"/>
              </a:ext>
            </a:extLst>
          </p:cNvPr>
          <p:cNvSpPr/>
          <p:nvPr/>
        </p:nvSpPr>
        <p:spPr>
          <a:xfrm>
            <a:off x="-1692696" y="1053426"/>
            <a:ext cx="4968552" cy="2454428"/>
          </a:xfrm>
          <a:prstGeom prst="parallelogram">
            <a:avLst>
              <a:gd name="adj" fmla="val 32049"/>
            </a:avLst>
          </a:prstGeom>
          <a:blipFill dpi="0" rotWithShape="1">
            <a:blip r:embed="rId5">
              <a:extLst>
                <a:ext uri="{28A0092B-C50C-407E-A947-70E740481C1C}">
                  <a14:useLocalDpi xmlns:a14="http://schemas.microsoft.com/office/drawing/2010/main" val="0"/>
                </a:ext>
              </a:extLst>
            </a:blip>
            <a:srcRect/>
            <a:stretch>
              <a:fillRect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EA029F64-8F7C-478A-B497-AC989062B6D0}"/>
              </a:ext>
            </a:extLst>
          </p:cNvPr>
          <p:cNvSpPr/>
          <p:nvPr/>
        </p:nvSpPr>
        <p:spPr>
          <a:xfrm>
            <a:off x="3572083" y="-1046179"/>
            <a:ext cx="1643293" cy="3507854"/>
          </a:xfrm>
          <a:prstGeom prst="parallelogram">
            <a:avLst>
              <a:gd name="adj" fmla="val 78226"/>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617B25CA-E0B7-4C8B-BB09-E35113997CAB}"/>
              </a:ext>
            </a:extLst>
          </p:cNvPr>
          <p:cNvSpPr/>
          <p:nvPr/>
        </p:nvSpPr>
        <p:spPr>
          <a:xfrm>
            <a:off x="2631298" y="707748"/>
            <a:ext cx="869368" cy="1855796"/>
          </a:xfrm>
          <a:prstGeom prst="parallelogram">
            <a:avLst>
              <a:gd name="adj" fmla="val 78226"/>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9DE26C61-BA5A-4AE0-928F-8047EFFE18A8}"/>
              </a:ext>
            </a:extLst>
          </p:cNvPr>
          <p:cNvSpPr/>
          <p:nvPr/>
        </p:nvSpPr>
        <p:spPr>
          <a:xfrm>
            <a:off x="2411760" y="0"/>
            <a:ext cx="936103" cy="2155303"/>
          </a:xfrm>
          <a:prstGeom prst="parallelogram">
            <a:avLst>
              <a:gd name="adj" fmla="val 7955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1228628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275856" y="0"/>
            <a:ext cx="5868144" cy="5143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Freeform: Shape 32"/>
          <p:cNvSpPr>
            <a:spLocks noChangeAspect="1" noAdjustHandles="1"/>
          </p:cNvSpPr>
          <p:nvPr/>
        </p:nvSpPr>
        <p:spPr bwMode="auto">
          <a:xfrm flipV="1">
            <a:off x="1898513" y="0"/>
            <a:ext cx="4634948" cy="5143500"/>
          </a:xfrm>
          <a:custGeom>
            <a:avLst/>
            <a:gdLst>
              <a:gd name="connsiteX0" fmla="*/ 0 w 6179931"/>
              <a:gd name="connsiteY0" fmla="*/ 6858000 h 6858000"/>
              <a:gd name="connsiteX1" fmla="*/ 2890289 w 6179931"/>
              <a:gd name="connsiteY1" fmla="*/ 6858000 h 6858000"/>
              <a:gd name="connsiteX2" fmla="*/ 2890290 w 6179931"/>
              <a:gd name="connsiteY2" fmla="*/ 6858000 h 6858000"/>
              <a:gd name="connsiteX3" fmla="*/ 6179931 w 6179931"/>
              <a:gd name="connsiteY3" fmla="*/ 6858000 h 6858000"/>
              <a:gd name="connsiteX4" fmla="*/ 2890290 w 6179931"/>
              <a:gd name="connsiteY4" fmla="*/ 2 h 6858000"/>
              <a:gd name="connsiteX5" fmla="*/ 2890290 w 6179931"/>
              <a:gd name="connsiteY5" fmla="*/ 0 h 6858000"/>
              <a:gd name="connsiteX6" fmla="*/ 2890289 w 6179931"/>
              <a:gd name="connsiteY6" fmla="*/ 0 h 6858000"/>
              <a:gd name="connsiteX7" fmla="*/ 0 w 617993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931" h="6858000">
                <a:moveTo>
                  <a:pt x="0" y="6858000"/>
                </a:moveTo>
                <a:lnTo>
                  <a:pt x="2890289" y="6858000"/>
                </a:lnTo>
                <a:lnTo>
                  <a:pt x="2890290" y="6858000"/>
                </a:lnTo>
                <a:lnTo>
                  <a:pt x="6179931" y="6858000"/>
                </a:lnTo>
                <a:lnTo>
                  <a:pt x="2890290" y="2"/>
                </a:lnTo>
                <a:lnTo>
                  <a:pt x="2890290" y="0"/>
                </a:lnTo>
                <a:lnTo>
                  <a:pt x="2890289" y="0"/>
                </a:lnTo>
                <a:lnTo>
                  <a:pt x="0" y="0"/>
                </a:lnTo>
                <a:close/>
              </a:path>
            </a:pathLst>
          </a:custGeom>
          <a:solidFill>
            <a:srgbClr val="F2F2F2"/>
          </a:solidFill>
          <a:ln w="25400" cap="flat">
            <a:solidFill>
              <a:schemeClr val="tx1">
                <a:alpha val="0"/>
              </a:schemeClr>
            </a:solidFill>
            <a:prstDash val="solid"/>
            <a:miter lim="800000"/>
            <a:headEnd type="none" w="med" len="med"/>
            <a:tailEnd type="none" w="med" len="med"/>
          </a:ln>
          <a:effectLst/>
        </p:spPr>
        <p:txBody>
          <a:bodyPr anchor="ctr"/>
          <a:lstStyle/>
          <a:p>
            <a:pPr algn="ctr"/>
            <a:endParaRPr/>
          </a:p>
        </p:txBody>
      </p:sp>
      <p:grpSp>
        <p:nvGrpSpPr>
          <p:cNvPr id="36" name="组合 35"/>
          <p:cNvGrpSpPr/>
          <p:nvPr/>
        </p:nvGrpSpPr>
        <p:grpSpPr>
          <a:xfrm>
            <a:off x="4696854" y="1885950"/>
            <a:ext cx="1580622" cy="685800"/>
            <a:chOff x="4696854" y="1885950"/>
            <a:chExt cx="1580622" cy="685800"/>
          </a:xfrm>
        </p:grpSpPr>
        <p:sp>
          <p:nvSpPr>
            <p:cNvPr id="6" name="Parallelogram 5"/>
            <p:cNvSpPr/>
            <p:nvPr/>
          </p:nvSpPr>
          <p:spPr>
            <a:xfrm>
              <a:off x="4696854" y="1885950"/>
              <a:ext cx="1580622" cy="685800"/>
            </a:xfrm>
            <a:prstGeom prst="parallelogram">
              <a:avLst>
                <a:gd name="adj" fmla="val 524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Freeform: Shape 6"/>
            <p:cNvSpPr>
              <a:spLocks/>
            </p:cNvSpPr>
            <p:nvPr/>
          </p:nvSpPr>
          <p:spPr bwMode="auto">
            <a:xfrm>
              <a:off x="5312738" y="2083115"/>
              <a:ext cx="348853" cy="34825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2" name="组合 1"/>
          <p:cNvGrpSpPr/>
          <p:nvPr/>
        </p:nvGrpSpPr>
        <p:grpSpPr>
          <a:xfrm>
            <a:off x="5153961" y="982736"/>
            <a:ext cx="1580622" cy="685800"/>
            <a:chOff x="5153961" y="982736"/>
            <a:chExt cx="1580622" cy="685800"/>
          </a:xfrm>
        </p:grpSpPr>
        <p:sp>
          <p:nvSpPr>
            <p:cNvPr id="8" name="Parallelogram 8"/>
            <p:cNvSpPr/>
            <p:nvPr/>
          </p:nvSpPr>
          <p:spPr>
            <a:xfrm>
              <a:off x="5153961" y="982736"/>
              <a:ext cx="1580622" cy="685800"/>
            </a:xfrm>
            <a:prstGeom prst="parallelogram">
              <a:avLst>
                <a:gd name="adj" fmla="val 524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Group 9"/>
            <p:cNvGrpSpPr/>
            <p:nvPr/>
          </p:nvGrpSpPr>
          <p:grpSpPr>
            <a:xfrm>
              <a:off x="5769845" y="1162223"/>
              <a:ext cx="348853" cy="326827"/>
              <a:chOff x="5368132" y="3540125"/>
              <a:chExt cx="465138" cy="435769"/>
            </a:xfrm>
            <a:solidFill>
              <a:schemeClr val="bg1"/>
            </a:solidFill>
          </p:grpSpPr>
          <p:sp>
            <p:nvSpPr>
              <p:cNvPr id="27" name="Freeform: Shape 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grpSp>
        <p:nvGrpSpPr>
          <p:cNvPr id="34" name="组合 33"/>
          <p:cNvGrpSpPr/>
          <p:nvPr/>
        </p:nvGrpSpPr>
        <p:grpSpPr>
          <a:xfrm>
            <a:off x="3782638" y="3692378"/>
            <a:ext cx="1580622" cy="685800"/>
            <a:chOff x="3782638" y="3692378"/>
            <a:chExt cx="1580622" cy="685800"/>
          </a:xfrm>
        </p:grpSpPr>
        <p:sp>
          <p:nvSpPr>
            <p:cNvPr id="10" name="Parallelogram 13"/>
            <p:cNvSpPr/>
            <p:nvPr/>
          </p:nvSpPr>
          <p:spPr>
            <a:xfrm>
              <a:off x="3782638" y="3692378"/>
              <a:ext cx="1580622" cy="685800"/>
            </a:xfrm>
            <a:prstGeom prst="parallelogram">
              <a:avLst>
                <a:gd name="adj" fmla="val 524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Group 14"/>
            <p:cNvGrpSpPr/>
            <p:nvPr/>
          </p:nvGrpSpPr>
          <p:grpSpPr>
            <a:xfrm>
              <a:off x="4453291" y="3860851"/>
              <a:ext cx="239316" cy="348854"/>
              <a:chOff x="3582988" y="3510757"/>
              <a:chExt cx="319088" cy="465138"/>
            </a:xfrm>
            <a:solidFill>
              <a:schemeClr val="bg1"/>
            </a:solidFill>
          </p:grpSpPr>
          <p:sp>
            <p:nvSpPr>
              <p:cNvPr id="25" name="Freeform: Shape 15"/>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16"/>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grpSp>
        <p:nvGrpSpPr>
          <p:cNvPr id="35" name="组合 34"/>
          <p:cNvGrpSpPr/>
          <p:nvPr/>
        </p:nvGrpSpPr>
        <p:grpSpPr>
          <a:xfrm>
            <a:off x="4239746" y="2789164"/>
            <a:ext cx="1580622" cy="685800"/>
            <a:chOff x="4239746" y="2789164"/>
            <a:chExt cx="1580622" cy="685800"/>
          </a:xfrm>
        </p:grpSpPr>
        <p:sp>
          <p:nvSpPr>
            <p:cNvPr id="12" name="Parallelogram 18"/>
            <p:cNvSpPr/>
            <p:nvPr/>
          </p:nvSpPr>
          <p:spPr>
            <a:xfrm>
              <a:off x="4239746" y="2789164"/>
              <a:ext cx="1580622" cy="685800"/>
            </a:xfrm>
            <a:prstGeom prst="parallelogram">
              <a:avLst>
                <a:gd name="adj" fmla="val 52419"/>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3" name="Group 19"/>
            <p:cNvGrpSpPr/>
            <p:nvPr/>
          </p:nvGrpSpPr>
          <p:grpSpPr>
            <a:xfrm>
              <a:off x="4855630" y="2985319"/>
              <a:ext cx="348853" cy="293489"/>
              <a:chOff x="5368132" y="2625725"/>
              <a:chExt cx="465138" cy="391319"/>
            </a:xfrm>
            <a:solidFill>
              <a:schemeClr val="bg1"/>
            </a:solidFill>
          </p:grpSpPr>
          <p:sp>
            <p:nvSpPr>
              <p:cNvPr id="22" name="Freeform: Shape 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dgm="http://schemas.openxmlformats.org/drawingml/2006/diagram"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dgm="http://schemas.openxmlformats.org/drawingml/2006/diagram"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grpSp>
        <p:nvGrpSpPr>
          <p:cNvPr id="37" name="组合 36"/>
          <p:cNvGrpSpPr/>
          <p:nvPr/>
        </p:nvGrpSpPr>
        <p:grpSpPr>
          <a:xfrm>
            <a:off x="862619" y="1302609"/>
            <a:ext cx="4132488" cy="524845"/>
            <a:chOff x="862619" y="1302609"/>
            <a:chExt cx="4132488" cy="524845"/>
          </a:xfrm>
        </p:grpSpPr>
        <p:sp>
          <p:nvSpPr>
            <p:cNvPr id="14" name="Arrow: Pentagon 23"/>
            <p:cNvSpPr>
              <a:spLocks/>
            </p:cNvSpPr>
            <p:nvPr/>
          </p:nvSpPr>
          <p:spPr>
            <a:xfrm>
              <a:off x="862619" y="1436824"/>
              <a:ext cx="455636" cy="2730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70000" lnSpcReduction="20000"/>
            </a:bodyPr>
            <a:lstStyle/>
            <a:p>
              <a:pPr algn="ctr"/>
              <a:r>
                <a:rPr lang="en-US" sz="2000"/>
                <a:t>01</a:t>
              </a:r>
            </a:p>
          </p:txBody>
        </p:sp>
        <p:sp>
          <p:nvSpPr>
            <p:cNvPr id="15" name="Rectangle 24"/>
            <p:cNvSpPr>
              <a:spLocks/>
            </p:cNvSpPr>
            <p:nvPr/>
          </p:nvSpPr>
          <p:spPr>
            <a:xfrm>
              <a:off x="1357995" y="1302609"/>
              <a:ext cx="3637112" cy="524845"/>
            </a:xfrm>
            <a:prstGeom prst="rect">
              <a:avLst/>
            </a:prstGeom>
          </p:spPr>
          <p:txBody>
            <a:bodyPr wrap="none" anchor="ctr">
              <a:normAutofit/>
            </a:bodyPr>
            <a:lstStyle/>
            <a:p>
              <a:r>
                <a:rPr lang="zh-CN" altLang="en-US" sz="1400" dirty="0"/>
                <a:t>人机交互</a:t>
              </a:r>
            </a:p>
          </p:txBody>
        </p:sp>
      </p:grpSp>
      <p:grpSp>
        <p:nvGrpSpPr>
          <p:cNvPr id="38" name="组合 37"/>
          <p:cNvGrpSpPr/>
          <p:nvPr/>
        </p:nvGrpSpPr>
        <p:grpSpPr>
          <a:xfrm>
            <a:off x="862619" y="1937379"/>
            <a:ext cx="3293778" cy="524845"/>
            <a:chOff x="862619" y="1937379"/>
            <a:chExt cx="3293778" cy="524845"/>
          </a:xfrm>
        </p:grpSpPr>
        <p:sp>
          <p:nvSpPr>
            <p:cNvPr id="16" name="Arrow: Pentagon 25"/>
            <p:cNvSpPr>
              <a:spLocks/>
            </p:cNvSpPr>
            <p:nvPr/>
          </p:nvSpPr>
          <p:spPr>
            <a:xfrm>
              <a:off x="862619" y="2071594"/>
              <a:ext cx="455636" cy="27308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70000" lnSpcReduction="20000"/>
            </a:bodyPr>
            <a:lstStyle/>
            <a:p>
              <a:pPr algn="ctr"/>
              <a:r>
                <a:rPr lang="en-US" sz="2000" dirty="0"/>
                <a:t>02</a:t>
              </a:r>
            </a:p>
          </p:txBody>
        </p:sp>
        <p:sp>
          <p:nvSpPr>
            <p:cNvPr id="17" name="Rectangle 26"/>
            <p:cNvSpPr>
              <a:spLocks/>
            </p:cNvSpPr>
            <p:nvPr/>
          </p:nvSpPr>
          <p:spPr>
            <a:xfrm>
              <a:off x="1357996" y="1937379"/>
              <a:ext cx="2798401" cy="524845"/>
            </a:xfrm>
            <a:prstGeom prst="rect">
              <a:avLst/>
            </a:prstGeom>
          </p:spPr>
          <p:txBody>
            <a:bodyPr wrap="none" anchor="ctr">
              <a:normAutofit/>
            </a:bodyPr>
            <a:lstStyle/>
            <a:p>
              <a:endParaRPr lang="zh-CN" altLang="en-US" sz="1400" dirty="0"/>
            </a:p>
          </p:txBody>
        </p:sp>
      </p:grpSp>
      <p:grpSp>
        <p:nvGrpSpPr>
          <p:cNvPr id="39" name="组合 38"/>
          <p:cNvGrpSpPr/>
          <p:nvPr/>
        </p:nvGrpSpPr>
        <p:grpSpPr>
          <a:xfrm>
            <a:off x="862619" y="2595797"/>
            <a:ext cx="2873450" cy="524845"/>
            <a:chOff x="862619" y="2595797"/>
            <a:chExt cx="2873450" cy="524845"/>
          </a:xfrm>
        </p:grpSpPr>
        <p:sp>
          <p:nvSpPr>
            <p:cNvPr id="18" name="Arrow: Pentagon 27"/>
            <p:cNvSpPr>
              <a:spLocks/>
            </p:cNvSpPr>
            <p:nvPr/>
          </p:nvSpPr>
          <p:spPr>
            <a:xfrm>
              <a:off x="862619" y="2730011"/>
              <a:ext cx="455636" cy="273084"/>
            </a:xfrm>
            <a:prstGeom prst="homePlate">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70000" lnSpcReduction="20000"/>
            </a:bodyPr>
            <a:lstStyle/>
            <a:p>
              <a:pPr algn="ctr"/>
              <a:r>
                <a:rPr lang="en-US" sz="2000" dirty="0"/>
                <a:t>03</a:t>
              </a:r>
            </a:p>
          </p:txBody>
        </p:sp>
        <p:sp>
          <p:nvSpPr>
            <p:cNvPr id="19" name="Rectangle 28"/>
            <p:cNvSpPr>
              <a:spLocks/>
            </p:cNvSpPr>
            <p:nvPr/>
          </p:nvSpPr>
          <p:spPr>
            <a:xfrm>
              <a:off x="1357996" y="2595797"/>
              <a:ext cx="2378073" cy="524845"/>
            </a:xfrm>
            <a:prstGeom prst="rect">
              <a:avLst/>
            </a:prstGeom>
          </p:spPr>
          <p:txBody>
            <a:bodyPr wrap="none" anchor="ctr">
              <a:normAutofit/>
            </a:bodyPr>
            <a:lstStyle/>
            <a:p>
              <a:r>
                <a:rPr lang="zh-CN" altLang="en-US" sz="1400" dirty="0"/>
                <a:t>机器学习</a:t>
              </a:r>
            </a:p>
          </p:txBody>
        </p:sp>
      </p:grpSp>
      <p:grpSp>
        <p:nvGrpSpPr>
          <p:cNvPr id="40" name="组合 39"/>
          <p:cNvGrpSpPr/>
          <p:nvPr/>
        </p:nvGrpSpPr>
        <p:grpSpPr>
          <a:xfrm>
            <a:off x="862619" y="3276467"/>
            <a:ext cx="2740713" cy="524845"/>
            <a:chOff x="862619" y="3276467"/>
            <a:chExt cx="2740713" cy="524845"/>
          </a:xfrm>
        </p:grpSpPr>
        <p:sp>
          <p:nvSpPr>
            <p:cNvPr id="20" name="Arrow: Pentagon 29"/>
            <p:cNvSpPr>
              <a:spLocks/>
            </p:cNvSpPr>
            <p:nvPr/>
          </p:nvSpPr>
          <p:spPr>
            <a:xfrm>
              <a:off x="862619" y="3410682"/>
              <a:ext cx="455636" cy="273084"/>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70000" lnSpcReduction="20000"/>
            </a:bodyPr>
            <a:lstStyle/>
            <a:p>
              <a:pPr algn="ctr"/>
              <a:r>
                <a:rPr lang="en-US" sz="2000" dirty="0"/>
                <a:t>04</a:t>
              </a:r>
            </a:p>
          </p:txBody>
        </p:sp>
        <p:sp>
          <p:nvSpPr>
            <p:cNvPr id="21" name="Rectangle 30"/>
            <p:cNvSpPr>
              <a:spLocks/>
            </p:cNvSpPr>
            <p:nvPr/>
          </p:nvSpPr>
          <p:spPr>
            <a:xfrm>
              <a:off x="1357995" y="3276467"/>
              <a:ext cx="2245337" cy="524845"/>
            </a:xfrm>
            <a:prstGeom prst="rect">
              <a:avLst/>
            </a:prstGeom>
          </p:spPr>
          <p:txBody>
            <a:bodyPr wrap="none" anchor="ctr">
              <a:normAutofit/>
            </a:bodyPr>
            <a:lstStyle/>
            <a:p>
              <a:r>
                <a:rPr lang="zh-CN" altLang="en-US" sz="1400" dirty="0"/>
                <a:t>图像识别与生物识别</a:t>
              </a:r>
            </a:p>
          </p:txBody>
        </p:sp>
      </p:grpSp>
      <p:grpSp>
        <p:nvGrpSpPr>
          <p:cNvPr id="29" name="组合 28"/>
          <p:cNvGrpSpPr/>
          <p:nvPr/>
        </p:nvGrpSpPr>
        <p:grpSpPr>
          <a:xfrm>
            <a:off x="6732240" y="1995686"/>
            <a:ext cx="1404156" cy="1404156"/>
            <a:chOff x="1412649" y="1923678"/>
            <a:chExt cx="1404156" cy="1404156"/>
          </a:xfrm>
        </p:grpSpPr>
        <p:sp>
          <p:nvSpPr>
            <p:cNvPr id="30" name="Rectangle 5"/>
            <p:cNvSpPr/>
            <p:nvPr/>
          </p:nvSpPr>
          <p:spPr bwMode="auto">
            <a:xfrm>
              <a:off x="1412649" y="1923678"/>
              <a:ext cx="1404156" cy="1404156"/>
            </a:xfrm>
            <a:prstGeom prst="rect">
              <a:avLst/>
            </a:prstGeom>
            <a:solidFill>
              <a:schemeClr val="bg1"/>
            </a:solidFill>
            <a:ln w="57150">
              <a:solidFill>
                <a:schemeClr val="tx2">
                  <a:alpha val="19000"/>
                </a:schemeClr>
              </a:solidFill>
              <a:miter lim="800000"/>
              <a:headEnd/>
              <a:tailEnd/>
            </a:ln>
          </p:spPr>
          <p:txBody>
            <a:bodyPr anchor="ctr"/>
            <a:lstStyle/>
            <a:p>
              <a:pPr algn="ctr"/>
              <a:endParaRPr/>
            </a:p>
          </p:txBody>
        </p:sp>
        <p:grpSp>
          <p:nvGrpSpPr>
            <p:cNvPr id="31" name="Group 6"/>
            <p:cNvGrpSpPr/>
            <p:nvPr/>
          </p:nvGrpSpPr>
          <p:grpSpPr>
            <a:xfrm>
              <a:off x="1691935" y="2394924"/>
              <a:ext cx="845585" cy="589256"/>
              <a:chOff x="1620182" y="4689140"/>
              <a:chExt cx="1127446" cy="785674"/>
            </a:xfrm>
          </p:grpSpPr>
          <p:sp>
            <p:nvSpPr>
              <p:cNvPr id="32" name="TextBox 3"/>
              <p:cNvSpPr txBox="1"/>
              <p:nvPr/>
            </p:nvSpPr>
            <p:spPr>
              <a:xfrm>
                <a:off x="1620182" y="4689140"/>
                <a:ext cx="1127446" cy="615553"/>
              </a:xfrm>
              <a:prstGeom prst="rect">
                <a:avLst/>
              </a:prstGeom>
              <a:noFill/>
            </p:spPr>
            <p:txBody>
              <a:bodyPr wrap="square" lIns="0" tIns="0" rIns="0" bIns="0">
                <a:normAutofit fontScale="77500" lnSpcReduction="20000"/>
              </a:bodyPr>
              <a:lstStyle/>
              <a:p>
                <a:pPr algn="dist"/>
                <a:r>
                  <a:rPr lang="zh-CN" altLang="en-US" sz="4000" b="1" dirty="0">
                    <a:solidFill>
                      <a:schemeClr val="tx1">
                        <a:lumMod val="85000"/>
                        <a:lumOff val="15000"/>
                      </a:schemeClr>
                    </a:solidFill>
                    <a:latin typeface="黑体" panose="02010609060101010101" pitchFamily="49" charset="-122"/>
                    <a:ea typeface="黑体" panose="02010609060101010101" pitchFamily="49" charset="-122"/>
                  </a:rPr>
                  <a:t>目录</a:t>
                </a:r>
              </a:p>
            </p:txBody>
          </p:sp>
          <p:sp>
            <p:nvSpPr>
              <p:cNvPr id="33" name="TextBox 4"/>
              <p:cNvSpPr txBox="1"/>
              <p:nvPr/>
            </p:nvSpPr>
            <p:spPr>
              <a:xfrm>
                <a:off x="1670361" y="5373216"/>
                <a:ext cx="1071562" cy="101598"/>
              </a:xfrm>
              <a:prstGeom prst="rect">
                <a:avLst/>
              </a:prstGeom>
              <a:noFill/>
            </p:spPr>
            <p:txBody>
              <a:bodyPr wrap="square" lIns="0" tIns="0" rIns="0" bIns="0">
                <a:prstTxWarp prst="textPlain">
                  <a:avLst/>
                </a:prstTxWarp>
                <a:normAutofit lnSpcReduction="10000"/>
              </a:bodyPr>
              <a:lstStyle/>
              <a:p>
                <a:pPr algn="ctr"/>
                <a:r>
                  <a:rPr lang="en-US" altLang="zh-CN" sz="500" spc="300" dirty="0">
                    <a:solidFill>
                      <a:schemeClr val="tx1">
                        <a:lumMod val="85000"/>
                        <a:lumOff val="15000"/>
                      </a:schemeClr>
                    </a:solidFill>
                    <a:latin typeface="黑体" panose="02010609060101010101" pitchFamily="49" charset="-122"/>
                    <a:ea typeface="黑体" panose="02010609060101010101" pitchFamily="49" charset="-122"/>
                  </a:rPr>
                  <a:t>CONTENTS</a:t>
                </a:r>
              </a:p>
            </p:txBody>
          </p:sp>
        </p:grpSp>
      </p:grpSp>
      <p:sp>
        <p:nvSpPr>
          <p:cNvPr id="41" name="Rectangle 28">
            <a:extLst>
              <a:ext uri="{FF2B5EF4-FFF2-40B4-BE49-F238E27FC236}">
                <a16:creationId xmlns:a16="http://schemas.microsoft.com/office/drawing/2014/main" id="{B9FC0B01-5E19-4222-B485-02CF14DB1D6F}"/>
              </a:ext>
            </a:extLst>
          </p:cNvPr>
          <p:cNvSpPr>
            <a:spLocks/>
          </p:cNvSpPr>
          <p:nvPr/>
        </p:nvSpPr>
        <p:spPr>
          <a:xfrm>
            <a:off x="1311177" y="1942087"/>
            <a:ext cx="2378073" cy="524845"/>
          </a:xfrm>
          <a:prstGeom prst="rect">
            <a:avLst/>
          </a:prstGeom>
        </p:spPr>
        <p:txBody>
          <a:bodyPr wrap="none" anchor="ctr">
            <a:normAutofit/>
          </a:bodyPr>
          <a:lstStyle/>
          <a:p>
            <a:r>
              <a:rPr lang="zh-CN" altLang="en-US" sz="1400" dirty="0"/>
              <a:t>自然语言学习</a:t>
            </a:r>
          </a:p>
        </p:txBody>
      </p:sp>
    </p:spTree>
    <p:extLst>
      <p:ext uri="{BB962C8B-B14F-4D97-AF65-F5344CB8AC3E}">
        <p14:creationId xmlns:p14="http://schemas.microsoft.com/office/powerpoint/2010/main" val="3142226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fltVal val="0"/>
                                          </p:val>
                                        </p:tav>
                                        <p:tav tm="100000">
                                          <p:val>
                                            <p:strVal val="#ppt_w"/>
                                          </p:val>
                                        </p:tav>
                                      </p:tavLst>
                                    </p:anim>
                                    <p:anim calcmode="lin" valueType="num">
                                      <p:cBhvr>
                                        <p:cTn id="11" dur="500" fill="hold"/>
                                        <p:tgtEl>
                                          <p:spTgt spid="29"/>
                                        </p:tgtEl>
                                        <p:attrNameLst>
                                          <p:attrName>ppt_h</p:attrName>
                                        </p:attrNameLst>
                                      </p:cBhvr>
                                      <p:tavLst>
                                        <p:tav tm="0">
                                          <p:val>
                                            <p:fltVal val="0"/>
                                          </p:val>
                                        </p:tav>
                                        <p:tav tm="100000">
                                          <p:val>
                                            <p:strVal val="#ppt_h"/>
                                          </p:val>
                                        </p:tav>
                                      </p:tavLst>
                                    </p:anim>
                                    <p:animEffect transition="in" filter="fade">
                                      <p:cBhvr>
                                        <p:cTn id="12" dur="500"/>
                                        <p:tgtEl>
                                          <p:spTgt spid="29"/>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217711" y="3866341"/>
            <a:ext cx="6708577" cy="875807"/>
          </a:xfrm>
          <a:prstGeom prst="rect">
            <a:avLst/>
          </a:prstGeom>
        </p:spPr>
        <p:txBody>
          <a:bodyPr wrap="square" lIns="0" tIns="0" rIns="0" bIns="0">
            <a:noAutofit/>
          </a:bodyPr>
          <a:lstStyle/>
          <a:p>
            <a:pPr>
              <a:lnSpc>
                <a:spcPct val="120000"/>
              </a:lnSpc>
            </a:pPr>
            <a:r>
              <a:rPr lang="zh-CN" altLang="en-US" sz="1400" dirty="0">
                <a:latin typeface="华文行楷" panose="02010800040101010101" pitchFamily="2" charset="-122"/>
                <a:ea typeface="华文行楷" panose="02010800040101010101" pitchFamily="2" charset="-122"/>
              </a:rPr>
              <a:t>人工智能离我们并不遥远，扫地机器人，小度智能音箱等人工智能元素早已渗透到了我们的生活中。新型冠状病毒感染的重灾区湖北部分医院也开始使用机器人来给各个病房派发药品，很大程度上减少了医生与病患接触，降低了感染的风险。</a:t>
            </a:r>
            <a:endParaRPr lang="en-US" altLang="zh-CN" sz="1400" dirty="0">
              <a:latin typeface="华文行楷" panose="02010800040101010101" pitchFamily="2" charset="-122"/>
              <a:ea typeface="华文行楷" panose="02010800040101010101" pitchFamily="2" charset="-122"/>
            </a:endParaRPr>
          </a:p>
        </p:txBody>
      </p:sp>
      <p:grpSp>
        <p:nvGrpSpPr>
          <p:cNvPr id="14" name="组合 13">
            <a:extLst>
              <a:ext uri="{FF2B5EF4-FFF2-40B4-BE49-F238E27FC236}">
                <a16:creationId xmlns:a16="http://schemas.microsoft.com/office/drawing/2014/main" id="{3F6C0244-F373-42DA-8C92-7A7049C7EF77}"/>
              </a:ext>
            </a:extLst>
          </p:cNvPr>
          <p:cNvGrpSpPr/>
          <p:nvPr/>
        </p:nvGrpSpPr>
        <p:grpSpPr>
          <a:xfrm>
            <a:off x="-1644" y="-155712"/>
            <a:ext cx="9872439" cy="3990923"/>
            <a:chOff x="-1644" y="-155712"/>
            <a:chExt cx="9872439" cy="3990923"/>
          </a:xfrm>
        </p:grpSpPr>
        <p:grpSp>
          <p:nvGrpSpPr>
            <p:cNvPr id="2" name="组合 1"/>
            <p:cNvGrpSpPr/>
            <p:nvPr/>
          </p:nvGrpSpPr>
          <p:grpSpPr>
            <a:xfrm>
              <a:off x="1" y="0"/>
              <a:ext cx="9143999" cy="3813888"/>
              <a:chOff x="1" y="0"/>
              <a:chExt cx="9143999" cy="3813888"/>
            </a:xfrm>
            <a:blipFill dpi="0" rotWithShape="1">
              <a:blip r:embed="rId3">
                <a:extLst>
                  <a:ext uri="{28A0092B-C50C-407E-A947-70E740481C1C}">
                    <a14:useLocalDpi xmlns:a14="http://schemas.microsoft.com/office/drawing/2010/main" val="0"/>
                  </a:ext>
                </a:extLst>
              </a:blip>
              <a:srcRect/>
              <a:stretch>
                <a:fillRect/>
              </a:stretch>
            </a:blipFill>
          </p:grpSpPr>
          <p:sp>
            <p:nvSpPr>
              <p:cNvPr id="4" name="任意多边形: 形状 3"/>
              <p:cNvSpPr/>
              <p:nvPr/>
            </p:nvSpPr>
            <p:spPr bwMode="auto">
              <a:xfrm flipH="1">
                <a:off x="6096001" y="0"/>
                <a:ext cx="3047999" cy="3813888"/>
              </a:xfrm>
              <a:custGeom>
                <a:avLst/>
                <a:gdLst>
                  <a:gd name="connsiteX0" fmla="*/ 0 w 4063999"/>
                  <a:gd name="connsiteY0" fmla="*/ 0 h 5085184"/>
                  <a:gd name="connsiteX1" fmla="*/ 4063999 w 4063999"/>
                  <a:gd name="connsiteY1" fmla="*/ 2155911 h 5085184"/>
                  <a:gd name="connsiteX2" fmla="*/ 4063999 w 4063999"/>
                  <a:gd name="connsiteY2" fmla="*/ 5085184 h 5085184"/>
                  <a:gd name="connsiteX3" fmla="*/ 0 w 4063999"/>
                  <a:gd name="connsiteY3" fmla="*/ 2929273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0" y="0"/>
                    </a:moveTo>
                    <a:lnTo>
                      <a:pt x="4063999" y="2155911"/>
                    </a:lnTo>
                    <a:lnTo>
                      <a:pt x="4063999" y="5085184"/>
                    </a:lnTo>
                    <a:lnTo>
                      <a:pt x="0" y="2929273"/>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任意多边形: 形状 4"/>
              <p:cNvSpPr/>
              <p:nvPr/>
            </p:nvSpPr>
            <p:spPr bwMode="auto">
              <a:xfrm flipH="1">
                <a:off x="3048001" y="0"/>
                <a:ext cx="3047999" cy="3813888"/>
              </a:xfrm>
              <a:custGeom>
                <a:avLst/>
                <a:gdLst>
                  <a:gd name="connsiteX0" fmla="*/ 4063999 w 4063999"/>
                  <a:gd name="connsiteY0" fmla="*/ 0 h 5085184"/>
                  <a:gd name="connsiteX1" fmla="*/ 4063999 w 4063999"/>
                  <a:gd name="connsiteY1" fmla="*/ 2929273 h 5085184"/>
                  <a:gd name="connsiteX2" fmla="*/ 0 w 4063999"/>
                  <a:gd name="connsiteY2" fmla="*/ 5085184 h 5085184"/>
                  <a:gd name="connsiteX3" fmla="*/ 0 w 4063999"/>
                  <a:gd name="connsiteY3" fmla="*/ 2155911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4063999" y="0"/>
                    </a:moveTo>
                    <a:lnTo>
                      <a:pt x="4063999" y="2929273"/>
                    </a:lnTo>
                    <a:lnTo>
                      <a:pt x="0" y="5085184"/>
                    </a:lnTo>
                    <a:lnTo>
                      <a:pt x="0" y="2155911"/>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任意多边形: 形状 5"/>
              <p:cNvSpPr/>
              <p:nvPr/>
            </p:nvSpPr>
            <p:spPr bwMode="auto">
              <a:xfrm flipH="1">
                <a:off x="1" y="0"/>
                <a:ext cx="3047999" cy="3813888"/>
              </a:xfrm>
              <a:custGeom>
                <a:avLst/>
                <a:gdLst>
                  <a:gd name="connsiteX0" fmla="*/ 0 w 4063999"/>
                  <a:gd name="connsiteY0" fmla="*/ 0 h 5085184"/>
                  <a:gd name="connsiteX1" fmla="*/ 4063999 w 4063999"/>
                  <a:gd name="connsiteY1" fmla="*/ 2155911 h 5085184"/>
                  <a:gd name="connsiteX2" fmla="*/ 4063999 w 4063999"/>
                  <a:gd name="connsiteY2" fmla="*/ 5085184 h 5085184"/>
                  <a:gd name="connsiteX3" fmla="*/ 0 w 4063999"/>
                  <a:gd name="connsiteY3" fmla="*/ 2929273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0" y="0"/>
                    </a:moveTo>
                    <a:lnTo>
                      <a:pt x="4063999" y="2155911"/>
                    </a:lnTo>
                    <a:lnTo>
                      <a:pt x="4063999" y="5085184"/>
                    </a:lnTo>
                    <a:lnTo>
                      <a:pt x="0" y="2929273"/>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11" name="图片 10">
              <a:extLst>
                <a:ext uri="{FF2B5EF4-FFF2-40B4-BE49-F238E27FC236}">
                  <a16:creationId xmlns:a16="http://schemas.microsoft.com/office/drawing/2014/main" id="{F597796A-D1C0-4413-AF99-8DF283B6DC8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20" b="96970" l="1278" r="99681">
                          <a14:foregroundMark x1="5596" y1="40657" x2="46326" y2="27020"/>
                          <a14:foregroundMark x1="2580" y1="41667" x2="5596" y2="40657"/>
                          <a14:foregroundMark x1="319" y1="42424" x2="2580" y2="41667"/>
                          <a14:foregroundMark x1="46326" y1="27020" x2="59425" y2="17929"/>
                          <a14:foregroundMark x1="59425" y1="17929" x2="97764" y2="3788"/>
                          <a14:foregroundMark x1="4512" y1="41667" x2="6070" y2="40909"/>
                          <a14:foregroundMark x1="1917" y1="42929" x2="4512" y2="41667"/>
                          <a14:foregroundMark x1="4473" y1="84848" x2="4473" y2="88384"/>
                          <a14:foregroundMark x1="3195" y1="93434" x2="3195" y2="93434"/>
                          <a14:foregroundMark x1="3195" y1="94949" x2="3195" y2="94949"/>
                          <a14:foregroundMark x1="1278" y1="97222" x2="1278" y2="97222"/>
                          <a14:foregroundMark x1="38658" y1="58081" x2="38658" y2="58081"/>
                          <a14:foregroundMark x1="14696" y1="64394" x2="28115" y2="56818"/>
                          <a14:foregroundMark x1="27476" y1="61364" x2="47923" y2="46212"/>
                          <a14:foregroundMark x1="47923" y1="46212" x2="56230" y2="43687"/>
                          <a14:foregroundMark x1="38019" y1="60101" x2="77955" y2="40152"/>
                          <a14:foregroundMark x1="57827" y1="58333" x2="82748" y2="37879"/>
                          <a14:foregroundMark x1="53035" y1="63889" x2="69649" y2="60606"/>
                          <a14:foregroundMark x1="69649" y1="60606" x2="92652" y2="46212"/>
                          <a14:foregroundMark x1="56230" y1="31313" x2="86581" y2="23737"/>
                          <a14:foregroundMark x1="96486" y1="23232" x2="99681" y2="32071"/>
                          <a14:foregroundMark x1="59425" y1="36364" x2="72204" y2="33586"/>
                          <a14:foregroundMark x1="57827" y1="40404" x2="72204" y2="34848"/>
                          <a14:foregroundMark x1="72204" y1="34848" x2="74121" y2="32828"/>
                          <a14:foregroundMark x1="62300" y1="39646" x2="62300" y2="39646"/>
                          <a14:foregroundMark x1="62939" y1="38889" x2="62939" y2="38889"/>
                          <a14:foregroundMark x1="65495" y1="38636" x2="65495" y2="38636"/>
                          <a14:foregroundMark x1="67093" y1="37879" x2="67093" y2="37879"/>
                          <a14:foregroundMark x1="74760" y1="35354" x2="74760" y2="35354"/>
                          <a14:foregroundMark x1="85623" y1="6061" x2="98722" y2="2020"/>
                          <a14:foregroundMark x1="78914" y1="34091" x2="78914" y2="43182"/>
                          <a14:foregroundMark x1="87220" y1="26010" x2="86262" y2="39141"/>
                          <a14:foregroundMark x1="86262" y1="39141" x2="85942" y2="39141"/>
                          <a14:foregroundMark x1="93610" y1="23485" x2="92332" y2="37374"/>
                          <a14:foregroundMark x1="92332" y1="37374" x2="91054" y2="40404"/>
                          <a14:foregroundMark x1="99361" y1="31818" x2="99361" y2="38131"/>
                          <a14:foregroundMark x1="3195" y1="41414" x2="3195" y2="41414"/>
                          <a14:foregroundMark x1="3514" y1="45455" x2="3514" y2="45455"/>
                          <a14:foregroundMark x1="3514" y1="45202" x2="3514" y2="45202"/>
                          <a14:backgroundMark x1="1597" y1="40657" x2="1597" y2="40657"/>
                          <a14:backgroundMark x1="958" y1="41667" x2="958" y2="41667"/>
                          <a14:backgroundMark x1="639" y1="41667" x2="639" y2="41667"/>
                        </a14:backgroundRemoval>
                      </a14:imgEffect>
                    </a14:imgLayer>
                  </a14:imgProps>
                </a:ext>
                <a:ext uri="{28A0092B-C50C-407E-A947-70E740481C1C}">
                  <a14:useLocalDpi xmlns:a14="http://schemas.microsoft.com/office/drawing/2010/main" val="0"/>
                </a:ext>
              </a:extLst>
            </a:blip>
            <a:stretch>
              <a:fillRect/>
            </a:stretch>
          </p:blipFill>
          <p:spPr>
            <a:xfrm>
              <a:off x="-1644" y="-31130"/>
              <a:ext cx="3077497" cy="3866341"/>
            </a:xfrm>
            <a:prstGeom prst="rect">
              <a:avLst/>
            </a:prstGeom>
          </p:spPr>
        </p:pic>
        <p:pic>
          <p:nvPicPr>
            <p:cNvPr id="1026" name="Picture 2" descr="https://timgsa.baidu.com/timg?image&amp;quality=80&amp;size=b9999_10000&amp;sec=1581052071982&amp;di=b0a7d86f67aeaa63483d113ea47758e2&amp;imgtype=0&amp;src=http%3A%2F%2Fi1.hexun.com%2F2019-07-31%2F198048764.jpg">
              <a:extLst>
                <a:ext uri="{FF2B5EF4-FFF2-40B4-BE49-F238E27FC236}">
                  <a16:creationId xmlns:a16="http://schemas.microsoft.com/office/drawing/2014/main" id="{9226D864-7019-45D8-BFE6-662E88AA9E87}"/>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36852" y1="38224" x2="36852" y2="38224"/>
                          <a14:foregroundMark x1="71389" y1="49035" x2="70556" y2="73552"/>
                          <a14:foregroundMark x1="69444" y1="41506" x2="74074" y2="38610"/>
                          <a14:foregroundMark x1="68704" y1="39575" x2="66852" y2="44402"/>
                          <a14:foregroundMark x1="67963" y1="41699" x2="73333" y2="37838"/>
                          <a14:foregroundMark x1="73333" y1="37838" x2="78796" y2="38610"/>
                          <a14:foregroundMark x1="78796" y1="38610" x2="81019" y2="48649"/>
                          <a14:foregroundMark x1="81019" y1="48649" x2="78611" y2="58494"/>
                          <a14:foregroundMark x1="78611" y1="58494" x2="76296" y2="48263"/>
                          <a14:foregroundMark x1="76296" y1="48263" x2="80741" y2="60425"/>
                          <a14:foregroundMark x1="80741" y1="60425" x2="80741" y2="63514"/>
                          <a14:foregroundMark x1="82037" y1="44402" x2="87315" y2="39575"/>
                          <a14:foregroundMark x1="87315" y1="39575" x2="87315" y2="39575"/>
                          <a14:foregroundMark x1="79022" y1="89439" x2="84537" y2="87259"/>
                          <a14:foregroundMark x1="84537" y1="87259" x2="84537" y2="87066"/>
                          <a14:backgroundMark x1="77963" y1="93050" x2="83704" y2="92278"/>
                          <a14:backgroundMark x1="83704" y1="92278" x2="86389" y2="89189"/>
                          <a14:backgroundMark x1="35000" y1="21236" x2="31852" y2="33784"/>
                          <a14:backgroundMark x1="31852" y1="33784" x2="31667" y2="33977"/>
                        </a14:backgroundRemoval>
                      </a14:imgEffect>
                    </a14:imgLayer>
                  </a14:imgProps>
                </a:ext>
                <a:ext uri="{28A0092B-C50C-407E-A947-70E740481C1C}">
                  <a14:useLocalDpi xmlns:a14="http://schemas.microsoft.com/office/drawing/2010/main" val="0"/>
                </a:ext>
              </a:extLst>
            </a:blip>
            <a:srcRect l="52762"/>
            <a:stretch/>
          </p:blipFill>
          <p:spPr bwMode="auto">
            <a:xfrm rot="1441175">
              <a:off x="3039847" y="-155712"/>
              <a:ext cx="3214492" cy="3264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b.lhrb.com.cn/rmp/1/26/2020-02/07/06/res04_attpic_brief.jpg">
              <a:extLst>
                <a:ext uri="{FF2B5EF4-FFF2-40B4-BE49-F238E27FC236}">
                  <a16:creationId xmlns:a16="http://schemas.microsoft.com/office/drawing/2014/main" id="{4855B4DD-997B-4D96-A49E-B1B5BBE10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903368">
              <a:off x="5369204" y="938057"/>
              <a:ext cx="4501591" cy="1937775"/>
            </a:xfrm>
            <a:prstGeom prst="parallelogram">
              <a:avLst>
                <a:gd name="adj" fmla="val 54220"/>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6420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p:cNvSpPr/>
          <p:nvPr/>
        </p:nvSpPr>
        <p:spPr>
          <a:xfrm>
            <a:off x="6345837" y="1036209"/>
            <a:ext cx="1617281" cy="4043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t>机器学习</a:t>
            </a:r>
          </a:p>
        </p:txBody>
      </p:sp>
      <p:sp>
        <p:nvSpPr>
          <p:cNvPr id="5" name="Rectangle: Rounded Corners 5"/>
          <p:cNvSpPr/>
          <p:nvPr/>
        </p:nvSpPr>
        <p:spPr>
          <a:xfrm>
            <a:off x="6516626" y="3116389"/>
            <a:ext cx="2015814" cy="4043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t>图像识别与生物识别</a:t>
            </a:r>
          </a:p>
        </p:txBody>
      </p:sp>
      <p:sp>
        <p:nvSpPr>
          <p:cNvPr id="8" name="Rectangle: Rounded Corners 8"/>
          <p:cNvSpPr/>
          <p:nvPr/>
        </p:nvSpPr>
        <p:spPr>
          <a:xfrm>
            <a:off x="1010096" y="1167947"/>
            <a:ext cx="1617281" cy="4043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t>人机交互</a:t>
            </a:r>
          </a:p>
        </p:txBody>
      </p:sp>
      <p:sp>
        <p:nvSpPr>
          <p:cNvPr id="9" name="Rectangle: Rounded Corners 9"/>
          <p:cNvSpPr/>
          <p:nvPr/>
        </p:nvSpPr>
        <p:spPr>
          <a:xfrm>
            <a:off x="1139993" y="3260525"/>
            <a:ext cx="1617281" cy="4043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t>自然语言学习</a:t>
            </a:r>
          </a:p>
        </p:txBody>
      </p:sp>
      <p:grpSp>
        <p:nvGrpSpPr>
          <p:cNvPr id="2" name="组合 1"/>
          <p:cNvGrpSpPr/>
          <p:nvPr/>
        </p:nvGrpSpPr>
        <p:grpSpPr>
          <a:xfrm>
            <a:off x="2662662" y="1193497"/>
            <a:ext cx="3799464" cy="2300246"/>
            <a:chOff x="2662662" y="1193497"/>
            <a:chExt cx="3799464" cy="2300246"/>
          </a:xfrm>
        </p:grpSpPr>
        <p:sp>
          <p:nvSpPr>
            <p:cNvPr id="10" name="Freeform: Shape 10"/>
            <p:cNvSpPr>
              <a:spLocks/>
            </p:cNvSpPr>
            <p:nvPr/>
          </p:nvSpPr>
          <p:spPr bwMode="auto">
            <a:xfrm>
              <a:off x="4677407" y="1193497"/>
              <a:ext cx="1625056" cy="271970"/>
            </a:xfrm>
            <a:custGeom>
              <a:avLst/>
              <a:gdLst>
                <a:gd name="T0" fmla="*/ 339 w 902"/>
                <a:gd name="T1" fmla="*/ 147 h 151"/>
                <a:gd name="T2" fmla="*/ 342 w 902"/>
                <a:gd name="T3" fmla="*/ 151 h 151"/>
                <a:gd name="T4" fmla="*/ 480 w 902"/>
                <a:gd name="T5" fmla="*/ 13 h 151"/>
                <a:gd name="T6" fmla="*/ 902 w 902"/>
                <a:gd name="T7" fmla="*/ 13 h 151"/>
                <a:gd name="T8" fmla="*/ 902 w 902"/>
                <a:gd name="T9" fmla="*/ 3 h 151"/>
                <a:gd name="T10" fmla="*/ 475 w 902"/>
                <a:gd name="T11" fmla="*/ 3 h 151"/>
                <a:gd name="T12" fmla="*/ 475 w 902"/>
                <a:gd name="T13" fmla="*/ 5 h 151"/>
                <a:gd name="T14" fmla="*/ 475 w 902"/>
                <a:gd name="T15" fmla="*/ 4 h 151"/>
                <a:gd name="T16" fmla="*/ 340 w 902"/>
                <a:gd name="T17" fmla="*/ 139 h 151"/>
                <a:gd name="T18" fmla="*/ 0 w 902"/>
                <a:gd name="T19" fmla="*/ 0 h 151"/>
                <a:gd name="T20" fmla="*/ 0 w 902"/>
                <a:gd name="T21" fmla="*/ 7 h 151"/>
                <a:gd name="T22" fmla="*/ 339 w 902"/>
                <a:gd name="T23" fmla="*/ 148 h 151"/>
                <a:gd name="T24" fmla="*/ 339 w 902"/>
                <a:gd name="T25"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2" h="151">
                  <a:moveTo>
                    <a:pt x="339" y="147"/>
                  </a:moveTo>
                  <a:cubicBezTo>
                    <a:pt x="342" y="151"/>
                    <a:pt x="342" y="151"/>
                    <a:pt x="342" y="151"/>
                  </a:cubicBezTo>
                  <a:cubicBezTo>
                    <a:pt x="480" y="13"/>
                    <a:pt x="480" y="13"/>
                    <a:pt x="480" y="13"/>
                  </a:cubicBezTo>
                  <a:cubicBezTo>
                    <a:pt x="902" y="13"/>
                    <a:pt x="902" y="13"/>
                    <a:pt x="902" y="13"/>
                  </a:cubicBezTo>
                  <a:cubicBezTo>
                    <a:pt x="902" y="3"/>
                    <a:pt x="902" y="3"/>
                    <a:pt x="902" y="3"/>
                  </a:cubicBezTo>
                  <a:cubicBezTo>
                    <a:pt x="475" y="3"/>
                    <a:pt x="475" y="3"/>
                    <a:pt x="475" y="3"/>
                  </a:cubicBezTo>
                  <a:cubicBezTo>
                    <a:pt x="475" y="5"/>
                    <a:pt x="475" y="5"/>
                    <a:pt x="475" y="5"/>
                  </a:cubicBezTo>
                  <a:cubicBezTo>
                    <a:pt x="475" y="4"/>
                    <a:pt x="475" y="4"/>
                    <a:pt x="475" y="4"/>
                  </a:cubicBezTo>
                  <a:cubicBezTo>
                    <a:pt x="340" y="139"/>
                    <a:pt x="340" y="139"/>
                    <a:pt x="340" y="139"/>
                  </a:cubicBezTo>
                  <a:cubicBezTo>
                    <a:pt x="243" y="60"/>
                    <a:pt x="125" y="12"/>
                    <a:pt x="0" y="0"/>
                  </a:cubicBezTo>
                  <a:cubicBezTo>
                    <a:pt x="0" y="7"/>
                    <a:pt x="0" y="7"/>
                    <a:pt x="0" y="7"/>
                  </a:cubicBezTo>
                  <a:cubicBezTo>
                    <a:pt x="128" y="20"/>
                    <a:pt x="244" y="70"/>
                    <a:pt x="339" y="148"/>
                  </a:cubicBezTo>
                  <a:lnTo>
                    <a:pt x="339" y="147"/>
                  </a:lnTo>
                  <a:close/>
                </a:path>
              </a:pathLst>
            </a:custGeom>
            <a:solidFill>
              <a:srgbClr val="4A4A4C"/>
            </a:solidFill>
            <a:ln>
              <a:noFill/>
            </a:ln>
          </p:spPr>
          <p:txBody>
            <a:bodyPr anchor="ctr"/>
            <a:lstStyle/>
            <a:p>
              <a:pPr algn="ctr"/>
              <a:endParaRPr/>
            </a:p>
          </p:txBody>
        </p:sp>
        <p:sp>
          <p:nvSpPr>
            <p:cNvPr id="11" name="Freeform: Shape 11"/>
            <p:cNvSpPr>
              <a:spLocks/>
            </p:cNvSpPr>
            <p:nvPr/>
          </p:nvSpPr>
          <p:spPr bwMode="auto">
            <a:xfrm>
              <a:off x="2825033" y="3221773"/>
              <a:ext cx="1625056" cy="271970"/>
            </a:xfrm>
            <a:custGeom>
              <a:avLst/>
              <a:gdLst>
                <a:gd name="T0" fmla="*/ 564 w 902"/>
                <a:gd name="T1" fmla="*/ 3 h 151"/>
                <a:gd name="T2" fmla="*/ 560 w 902"/>
                <a:gd name="T3" fmla="*/ 0 h 151"/>
                <a:gd name="T4" fmla="*/ 422 w 902"/>
                <a:gd name="T5" fmla="*/ 138 h 151"/>
                <a:gd name="T6" fmla="*/ 0 w 902"/>
                <a:gd name="T7" fmla="*/ 138 h 151"/>
                <a:gd name="T8" fmla="*/ 0 w 902"/>
                <a:gd name="T9" fmla="*/ 148 h 151"/>
                <a:gd name="T10" fmla="*/ 427 w 902"/>
                <a:gd name="T11" fmla="*/ 148 h 151"/>
                <a:gd name="T12" fmla="*/ 427 w 902"/>
                <a:gd name="T13" fmla="*/ 146 h 151"/>
                <a:gd name="T14" fmla="*/ 428 w 902"/>
                <a:gd name="T15" fmla="*/ 146 h 151"/>
                <a:gd name="T16" fmla="*/ 562 w 902"/>
                <a:gd name="T17" fmla="*/ 12 h 151"/>
                <a:gd name="T18" fmla="*/ 902 w 902"/>
                <a:gd name="T19" fmla="*/ 151 h 151"/>
                <a:gd name="T20" fmla="*/ 902 w 902"/>
                <a:gd name="T21" fmla="*/ 144 h 151"/>
                <a:gd name="T22" fmla="*/ 564 w 902"/>
                <a:gd name="T23" fmla="*/ 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2" h="151">
                  <a:moveTo>
                    <a:pt x="564" y="3"/>
                  </a:moveTo>
                  <a:cubicBezTo>
                    <a:pt x="560" y="0"/>
                    <a:pt x="560" y="0"/>
                    <a:pt x="560" y="0"/>
                  </a:cubicBezTo>
                  <a:cubicBezTo>
                    <a:pt x="422" y="138"/>
                    <a:pt x="422" y="138"/>
                    <a:pt x="422" y="138"/>
                  </a:cubicBezTo>
                  <a:cubicBezTo>
                    <a:pt x="0" y="138"/>
                    <a:pt x="0" y="138"/>
                    <a:pt x="0" y="138"/>
                  </a:cubicBezTo>
                  <a:cubicBezTo>
                    <a:pt x="0" y="148"/>
                    <a:pt x="0" y="148"/>
                    <a:pt x="0" y="148"/>
                  </a:cubicBezTo>
                  <a:cubicBezTo>
                    <a:pt x="427" y="148"/>
                    <a:pt x="427" y="148"/>
                    <a:pt x="427" y="148"/>
                  </a:cubicBezTo>
                  <a:cubicBezTo>
                    <a:pt x="427" y="146"/>
                    <a:pt x="427" y="146"/>
                    <a:pt x="427" y="146"/>
                  </a:cubicBezTo>
                  <a:cubicBezTo>
                    <a:pt x="428" y="146"/>
                    <a:pt x="428" y="146"/>
                    <a:pt x="428" y="146"/>
                  </a:cubicBezTo>
                  <a:cubicBezTo>
                    <a:pt x="562" y="12"/>
                    <a:pt x="562" y="12"/>
                    <a:pt x="562" y="12"/>
                  </a:cubicBezTo>
                  <a:cubicBezTo>
                    <a:pt x="660" y="91"/>
                    <a:pt x="777" y="139"/>
                    <a:pt x="902" y="151"/>
                  </a:cubicBezTo>
                  <a:cubicBezTo>
                    <a:pt x="902" y="144"/>
                    <a:pt x="902" y="144"/>
                    <a:pt x="902" y="144"/>
                  </a:cubicBezTo>
                  <a:cubicBezTo>
                    <a:pt x="775" y="131"/>
                    <a:pt x="658" y="80"/>
                    <a:pt x="564" y="3"/>
                  </a:cubicBezTo>
                  <a:close/>
                </a:path>
              </a:pathLst>
            </a:custGeom>
            <a:solidFill>
              <a:srgbClr val="4A4A4C"/>
            </a:solidFill>
            <a:ln>
              <a:noFill/>
            </a:ln>
          </p:spPr>
          <p:txBody>
            <a:bodyPr anchor="ctr"/>
            <a:lstStyle/>
            <a:p>
              <a:pPr algn="ctr"/>
              <a:endParaRPr/>
            </a:p>
          </p:txBody>
        </p:sp>
        <p:sp>
          <p:nvSpPr>
            <p:cNvPr id="13" name="Freeform: Shape 13"/>
            <p:cNvSpPr>
              <a:spLocks/>
            </p:cNvSpPr>
            <p:nvPr/>
          </p:nvSpPr>
          <p:spPr bwMode="auto">
            <a:xfrm>
              <a:off x="2662662" y="1359928"/>
              <a:ext cx="1022933" cy="870035"/>
            </a:xfrm>
            <a:custGeom>
              <a:avLst/>
              <a:gdLst>
                <a:gd name="T0" fmla="*/ 556 w 568"/>
                <a:gd name="T1" fmla="*/ 143 h 483"/>
                <a:gd name="T2" fmla="*/ 417 w 568"/>
                <a:gd name="T3" fmla="*/ 483 h 483"/>
                <a:gd name="T4" fmla="*/ 424 w 568"/>
                <a:gd name="T5" fmla="*/ 483 h 483"/>
                <a:gd name="T6" fmla="*/ 565 w 568"/>
                <a:gd name="T7" fmla="*/ 144 h 483"/>
                <a:gd name="T8" fmla="*/ 565 w 568"/>
                <a:gd name="T9" fmla="*/ 144 h 483"/>
                <a:gd name="T10" fmla="*/ 568 w 568"/>
                <a:gd name="T11" fmla="*/ 141 h 483"/>
                <a:gd name="T12" fmla="*/ 429 w 568"/>
                <a:gd name="T13" fmla="*/ 1 h 483"/>
                <a:gd name="T14" fmla="*/ 427 w 568"/>
                <a:gd name="T15" fmla="*/ 3 h 483"/>
                <a:gd name="T16" fmla="*/ 427 w 568"/>
                <a:gd name="T17" fmla="*/ 0 h 483"/>
                <a:gd name="T18" fmla="*/ 0 w 568"/>
                <a:gd name="T19" fmla="*/ 0 h 483"/>
                <a:gd name="T20" fmla="*/ 0 w 568"/>
                <a:gd name="T21" fmla="*/ 10 h 483"/>
                <a:gd name="T22" fmla="*/ 423 w 568"/>
                <a:gd name="T23" fmla="*/ 10 h 483"/>
                <a:gd name="T24" fmla="*/ 556 w 568"/>
                <a:gd name="T25" fmla="*/ 14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8" h="483">
                  <a:moveTo>
                    <a:pt x="556" y="143"/>
                  </a:moveTo>
                  <a:cubicBezTo>
                    <a:pt x="477" y="240"/>
                    <a:pt x="429" y="358"/>
                    <a:pt x="417" y="483"/>
                  </a:cubicBezTo>
                  <a:cubicBezTo>
                    <a:pt x="424" y="483"/>
                    <a:pt x="424" y="483"/>
                    <a:pt x="424" y="483"/>
                  </a:cubicBezTo>
                  <a:cubicBezTo>
                    <a:pt x="437" y="355"/>
                    <a:pt x="488" y="239"/>
                    <a:pt x="565" y="144"/>
                  </a:cubicBezTo>
                  <a:cubicBezTo>
                    <a:pt x="565" y="144"/>
                    <a:pt x="565" y="144"/>
                    <a:pt x="565" y="144"/>
                  </a:cubicBezTo>
                  <a:cubicBezTo>
                    <a:pt x="568" y="141"/>
                    <a:pt x="568" y="141"/>
                    <a:pt x="568" y="141"/>
                  </a:cubicBezTo>
                  <a:cubicBezTo>
                    <a:pt x="429" y="1"/>
                    <a:pt x="429" y="1"/>
                    <a:pt x="429" y="1"/>
                  </a:cubicBezTo>
                  <a:cubicBezTo>
                    <a:pt x="427" y="3"/>
                    <a:pt x="427" y="3"/>
                    <a:pt x="427" y="3"/>
                  </a:cubicBezTo>
                  <a:cubicBezTo>
                    <a:pt x="427" y="0"/>
                    <a:pt x="427" y="0"/>
                    <a:pt x="427" y="0"/>
                  </a:cubicBezTo>
                  <a:cubicBezTo>
                    <a:pt x="0" y="0"/>
                    <a:pt x="0" y="0"/>
                    <a:pt x="0" y="0"/>
                  </a:cubicBezTo>
                  <a:cubicBezTo>
                    <a:pt x="0" y="10"/>
                    <a:pt x="0" y="10"/>
                    <a:pt x="0" y="10"/>
                  </a:cubicBezTo>
                  <a:cubicBezTo>
                    <a:pt x="423" y="10"/>
                    <a:pt x="423" y="10"/>
                    <a:pt x="423" y="10"/>
                  </a:cubicBezTo>
                  <a:lnTo>
                    <a:pt x="556" y="143"/>
                  </a:lnTo>
                  <a:close/>
                </a:path>
              </a:pathLst>
            </a:custGeom>
            <a:solidFill>
              <a:srgbClr val="4A4A4C"/>
            </a:solidFill>
            <a:ln>
              <a:noFill/>
            </a:ln>
          </p:spPr>
          <p:txBody>
            <a:bodyPr anchor="ctr"/>
            <a:lstStyle/>
            <a:p>
              <a:pPr algn="ctr"/>
              <a:endParaRPr/>
            </a:p>
          </p:txBody>
        </p:sp>
        <p:sp>
          <p:nvSpPr>
            <p:cNvPr id="15" name="Freeform: Shape 15"/>
            <p:cNvSpPr>
              <a:spLocks/>
            </p:cNvSpPr>
            <p:nvPr/>
          </p:nvSpPr>
          <p:spPr bwMode="auto">
            <a:xfrm>
              <a:off x="5440546" y="2457278"/>
              <a:ext cx="1021580" cy="870035"/>
            </a:xfrm>
            <a:custGeom>
              <a:avLst/>
              <a:gdLst>
                <a:gd name="T0" fmla="*/ 145 w 567"/>
                <a:gd name="T1" fmla="*/ 473 h 483"/>
                <a:gd name="T2" fmla="*/ 12 w 567"/>
                <a:gd name="T3" fmla="*/ 340 h 483"/>
                <a:gd name="T4" fmla="*/ 151 w 567"/>
                <a:gd name="T5" fmla="*/ 0 h 483"/>
                <a:gd name="T6" fmla="*/ 144 w 567"/>
                <a:gd name="T7" fmla="*/ 0 h 483"/>
                <a:gd name="T8" fmla="*/ 3 w 567"/>
                <a:gd name="T9" fmla="*/ 338 h 483"/>
                <a:gd name="T10" fmla="*/ 4 w 567"/>
                <a:gd name="T11" fmla="*/ 338 h 483"/>
                <a:gd name="T12" fmla="*/ 0 w 567"/>
                <a:gd name="T13" fmla="*/ 342 h 483"/>
                <a:gd name="T14" fmla="*/ 140 w 567"/>
                <a:gd name="T15" fmla="*/ 481 h 483"/>
                <a:gd name="T16" fmla="*/ 140 w 567"/>
                <a:gd name="T17" fmla="*/ 481 h 483"/>
                <a:gd name="T18" fmla="*/ 140 w 567"/>
                <a:gd name="T19" fmla="*/ 483 h 483"/>
                <a:gd name="T20" fmla="*/ 567 w 567"/>
                <a:gd name="T21" fmla="*/ 483 h 483"/>
                <a:gd name="T22" fmla="*/ 567 w 567"/>
                <a:gd name="T23" fmla="*/ 473 h 483"/>
                <a:gd name="T24" fmla="*/ 145 w 567"/>
                <a:gd name="T25" fmla="*/ 47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7" h="483">
                  <a:moveTo>
                    <a:pt x="145" y="473"/>
                  </a:moveTo>
                  <a:cubicBezTo>
                    <a:pt x="12" y="340"/>
                    <a:pt x="12" y="340"/>
                    <a:pt x="12" y="340"/>
                  </a:cubicBezTo>
                  <a:cubicBezTo>
                    <a:pt x="91" y="242"/>
                    <a:pt x="139" y="125"/>
                    <a:pt x="151" y="0"/>
                  </a:cubicBezTo>
                  <a:cubicBezTo>
                    <a:pt x="144" y="0"/>
                    <a:pt x="144" y="0"/>
                    <a:pt x="144" y="0"/>
                  </a:cubicBezTo>
                  <a:cubicBezTo>
                    <a:pt x="131" y="127"/>
                    <a:pt x="81" y="244"/>
                    <a:pt x="3" y="338"/>
                  </a:cubicBezTo>
                  <a:cubicBezTo>
                    <a:pt x="4" y="338"/>
                    <a:pt x="4" y="338"/>
                    <a:pt x="4" y="338"/>
                  </a:cubicBezTo>
                  <a:cubicBezTo>
                    <a:pt x="0" y="342"/>
                    <a:pt x="0" y="342"/>
                    <a:pt x="0" y="342"/>
                  </a:cubicBezTo>
                  <a:cubicBezTo>
                    <a:pt x="140" y="481"/>
                    <a:pt x="140" y="481"/>
                    <a:pt x="140" y="481"/>
                  </a:cubicBezTo>
                  <a:cubicBezTo>
                    <a:pt x="140" y="481"/>
                    <a:pt x="140" y="481"/>
                    <a:pt x="140" y="481"/>
                  </a:cubicBezTo>
                  <a:cubicBezTo>
                    <a:pt x="140" y="483"/>
                    <a:pt x="140" y="483"/>
                    <a:pt x="140" y="483"/>
                  </a:cubicBezTo>
                  <a:cubicBezTo>
                    <a:pt x="567" y="483"/>
                    <a:pt x="567" y="483"/>
                    <a:pt x="567" y="483"/>
                  </a:cubicBezTo>
                  <a:cubicBezTo>
                    <a:pt x="567" y="473"/>
                    <a:pt x="567" y="473"/>
                    <a:pt x="567" y="473"/>
                  </a:cubicBezTo>
                  <a:lnTo>
                    <a:pt x="145" y="473"/>
                  </a:lnTo>
                  <a:close/>
                </a:path>
              </a:pathLst>
            </a:custGeom>
            <a:solidFill>
              <a:srgbClr val="4A4A4C"/>
            </a:solidFill>
            <a:ln>
              <a:noFill/>
            </a:ln>
          </p:spPr>
          <p:txBody>
            <a:bodyPr anchor="ctr"/>
            <a:lstStyle/>
            <a:p>
              <a:pPr algn="ctr"/>
              <a:endParaRPr/>
            </a:p>
          </p:txBody>
        </p:sp>
      </p:grpSp>
      <p:grpSp>
        <p:nvGrpSpPr>
          <p:cNvPr id="17" name="Group 17"/>
          <p:cNvGrpSpPr/>
          <p:nvPr/>
        </p:nvGrpSpPr>
        <p:grpSpPr>
          <a:xfrm>
            <a:off x="3425802" y="1205676"/>
            <a:ext cx="2274536" cy="2281302"/>
            <a:chOff x="4762500" y="2147889"/>
            <a:chExt cx="2668588" cy="2676525"/>
          </a:xfrm>
          <a:solidFill>
            <a:srgbClr val="4A4A4C"/>
          </a:solidFill>
        </p:grpSpPr>
        <p:sp>
          <p:nvSpPr>
            <p:cNvPr id="18" name="Freeform: Shape 18"/>
            <p:cNvSpPr>
              <a:spLocks/>
            </p:cNvSpPr>
            <p:nvPr/>
          </p:nvSpPr>
          <p:spPr bwMode="auto">
            <a:xfrm>
              <a:off x="4762500" y="2625726"/>
              <a:ext cx="444500" cy="741363"/>
            </a:xfrm>
            <a:custGeom>
              <a:avLst/>
              <a:gdLst>
                <a:gd name="T0" fmla="*/ 210 w 210"/>
                <a:gd name="T1" fmla="*/ 54 h 350"/>
                <a:gd name="T2" fmla="*/ 144 w 210"/>
                <a:gd name="T3" fmla="*/ 0 h 350"/>
                <a:gd name="T4" fmla="*/ 0 w 210"/>
                <a:gd name="T5" fmla="*/ 342 h 350"/>
                <a:gd name="T6" fmla="*/ 86 w 210"/>
                <a:gd name="T7" fmla="*/ 350 h 350"/>
                <a:gd name="T8" fmla="*/ 210 w 210"/>
                <a:gd name="T9" fmla="*/ 54 h 350"/>
              </a:gdLst>
              <a:ahLst/>
              <a:cxnLst>
                <a:cxn ang="0">
                  <a:pos x="T0" y="T1"/>
                </a:cxn>
                <a:cxn ang="0">
                  <a:pos x="T2" y="T3"/>
                </a:cxn>
                <a:cxn ang="0">
                  <a:pos x="T4" y="T5"/>
                </a:cxn>
                <a:cxn ang="0">
                  <a:pos x="T6" y="T7"/>
                </a:cxn>
                <a:cxn ang="0">
                  <a:pos x="T8" y="T9"/>
                </a:cxn>
              </a:cxnLst>
              <a:rect l="0" t="0" r="r" b="b"/>
              <a:pathLst>
                <a:path w="210" h="350">
                  <a:moveTo>
                    <a:pt x="210" y="54"/>
                  </a:moveTo>
                  <a:cubicBezTo>
                    <a:pt x="144" y="0"/>
                    <a:pt x="144" y="0"/>
                    <a:pt x="144" y="0"/>
                  </a:cubicBezTo>
                  <a:cubicBezTo>
                    <a:pt x="7" y="132"/>
                    <a:pt x="0" y="342"/>
                    <a:pt x="0" y="342"/>
                  </a:cubicBezTo>
                  <a:cubicBezTo>
                    <a:pt x="86" y="350"/>
                    <a:pt x="86" y="350"/>
                    <a:pt x="86" y="350"/>
                  </a:cubicBezTo>
                  <a:cubicBezTo>
                    <a:pt x="97" y="238"/>
                    <a:pt x="142" y="136"/>
                    <a:pt x="2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19"/>
            <p:cNvSpPr>
              <a:spLocks/>
            </p:cNvSpPr>
            <p:nvPr/>
          </p:nvSpPr>
          <p:spPr bwMode="auto">
            <a:xfrm>
              <a:off x="4762500" y="3597276"/>
              <a:ext cx="442913" cy="733425"/>
            </a:xfrm>
            <a:custGeom>
              <a:avLst/>
              <a:gdLst>
                <a:gd name="T0" fmla="*/ 87 w 209"/>
                <a:gd name="T1" fmla="*/ 0 h 347"/>
                <a:gd name="T2" fmla="*/ 0 w 209"/>
                <a:gd name="T3" fmla="*/ 9 h 347"/>
                <a:gd name="T4" fmla="*/ 141 w 209"/>
                <a:gd name="T5" fmla="*/ 347 h 347"/>
                <a:gd name="T6" fmla="*/ 209 w 209"/>
                <a:gd name="T7" fmla="*/ 291 h 347"/>
                <a:gd name="T8" fmla="*/ 87 w 209"/>
                <a:gd name="T9" fmla="*/ 0 h 347"/>
              </a:gdLst>
              <a:ahLst/>
              <a:cxnLst>
                <a:cxn ang="0">
                  <a:pos x="T0" y="T1"/>
                </a:cxn>
                <a:cxn ang="0">
                  <a:pos x="T2" y="T3"/>
                </a:cxn>
                <a:cxn ang="0">
                  <a:pos x="T4" y="T5"/>
                </a:cxn>
                <a:cxn ang="0">
                  <a:pos x="T6" y="T7"/>
                </a:cxn>
                <a:cxn ang="0">
                  <a:pos x="T8" y="T9"/>
                </a:cxn>
              </a:cxnLst>
              <a:rect l="0" t="0" r="r" b="b"/>
              <a:pathLst>
                <a:path w="209" h="347">
                  <a:moveTo>
                    <a:pt x="87" y="0"/>
                  </a:moveTo>
                  <a:cubicBezTo>
                    <a:pt x="0" y="9"/>
                    <a:pt x="0" y="9"/>
                    <a:pt x="0" y="9"/>
                  </a:cubicBezTo>
                  <a:cubicBezTo>
                    <a:pt x="14" y="217"/>
                    <a:pt x="141" y="347"/>
                    <a:pt x="141" y="347"/>
                  </a:cubicBezTo>
                  <a:cubicBezTo>
                    <a:pt x="209" y="291"/>
                    <a:pt x="209" y="291"/>
                    <a:pt x="209" y="291"/>
                  </a:cubicBezTo>
                  <a:cubicBezTo>
                    <a:pt x="142" y="210"/>
                    <a:pt x="98" y="11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Freeform: Shape 20"/>
            <p:cNvSpPr>
              <a:spLocks/>
            </p:cNvSpPr>
            <p:nvPr/>
          </p:nvSpPr>
          <p:spPr bwMode="auto">
            <a:xfrm>
              <a:off x="5240338" y="4368801"/>
              <a:ext cx="742950" cy="455613"/>
            </a:xfrm>
            <a:custGeom>
              <a:avLst/>
              <a:gdLst>
                <a:gd name="T0" fmla="*/ 56 w 351"/>
                <a:gd name="T1" fmla="*/ 0 h 215"/>
                <a:gd name="T2" fmla="*/ 0 w 351"/>
                <a:gd name="T3" fmla="*/ 68 h 215"/>
                <a:gd name="T4" fmla="*/ 342 w 351"/>
                <a:gd name="T5" fmla="*/ 212 h 215"/>
                <a:gd name="T6" fmla="*/ 351 w 351"/>
                <a:gd name="T7" fmla="*/ 123 h 215"/>
                <a:gd name="T8" fmla="*/ 56 w 351"/>
                <a:gd name="T9" fmla="*/ 0 h 215"/>
              </a:gdLst>
              <a:ahLst/>
              <a:cxnLst>
                <a:cxn ang="0">
                  <a:pos x="T0" y="T1"/>
                </a:cxn>
                <a:cxn ang="0">
                  <a:pos x="T2" y="T3"/>
                </a:cxn>
                <a:cxn ang="0">
                  <a:pos x="T4" y="T5"/>
                </a:cxn>
                <a:cxn ang="0">
                  <a:pos x="T6" y="T7"/>
                </a:cxn>
                <a:cxn ang="0">
                  <a:pos x="T8" y="T9"/>
                </a:cxn>
              </a:cxnLst>
              <a:rect l="0" t="0" r="r" b="b"/>
              <a:pathLst>
                <a:path w="351" h="215">
                  <a:moveTo>
                    <a:pt x="56" y="0"/>
                  </a:moveTo>
                  <a:cubicBezTo>
                    <a:pt x="0" y="68"/>
                    <a:pt x="0" y="68"/>
                    <a:pt x="0" y="68"/>
                  </a:cubicBezTo>
                  <a:cubicBezTo>
                    <a:pt x="173" y="215"/>
                    <a:pt x="342" y="212"/>
                    <a:pt x="342" y="212"/>
                  </a:cubicBezTo>
                  <a:cubicBezTo>
                    <a:pt x="351" y="123"/>
                    <a:pt x="351" y="123"/>
                    <a:pt x="351" y="123"/>
                  </a:cubicBezTo>
                  <a:cubicBezTo>
                    <a:pt x="240" y="112"/>
                    <a:pt x="138" y="68"/>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21"/>
            <p:cNvSpPr>
              <a:spLocks/>
            </p:cNvSpPr>
            <p:nvPr/>
          </p:nvSpPr>
          <p:spPr bwMode="auto">
            <a:xfrm>
              <a:off x="6194425" y="4373564"/>
              <a:ext cx="741363" cy="434975"/>
            </a:xfrm>
            <a:custGeom>
              <a:avLst/>
              <a:gdLst>
                <a:gd name="T0" fmla="*/ 0 w 351"/>
                <a:gd name="T1" fmla="*/ 121 h 206"/>
                <a:gd name="T2" fmla="*/ 8 w 351"/>
                <a:gd name="T3" fmla="*/ 206 h 206"/>
                <a:gd name="T4" fmla="*/ 351 w 351"/>
                <a:gd name="T5" fmla="*/ 66 h 206"/>
                <a:gd name="T6" fmla="*/ 298 w 351"/>
                <a:gd name="T7" fmla="*/ 0 h 206"/>
                <a:gd name="T8" fmla="*/ 0 w 351"/>
                <a:gd name="T9" fmla="*/ 121 h 206"/>
              </a:gdLst>
              <a:ahLst/>
              <a:cxnLst>
                <a:cxn ang="0">
                  <a:pos x="T0" y="T1"/>
                </a:cxn>
                <a:cxn ang="0">
                  <a:pos x="T2" y="T3"/>
                </a:cxn>
                <a:cxn ang="0">
                  <a:pos x="T4" y="T5"/>
                </a:cxn>
                <a:cxn ang="0">
                  <a:pos x="T6" y="T7"/>
                </a:cxn>
                <a:cxn ang="0">
                  <a:pos x="T8" y="T9"/>
                </a:cxn>
              </a:cxnLst>
              <a:rect l="0" t="0" r="r" b="b"/>
              <a:pathLst>
                <a:path w="351" h="206">
                  <a:moveTo>
                    <a:pt x="0" y="121"/>
                  </a:moveTo>
                  <a:cubicBezTo>
                    <a:pt x="8" y="206"/>
                    <a:pt x="8" y="206"/>
                    <a:pt x="8" y="206"/>
                  </a:cubicBezTo>
                  <a:cubicBezTo>
                    <a:pt x="8" y="206"/>
                    <a:pt x="223" y="197"/>
                    <a:pt x="351" y="66"/>
                  </a:cubicBezTo>
                  <a:cubicBezTo>
                    <a:pt x="298" y="0"/>
                    <a:pt x="298" y="0"/>
                    <a:pt x="298" y="0"/>
                  </a:cubicBezTo>
                  <a:cubicBezTo>
                    <a:pt x="215" y="68"/>
                    <a:pt x="113" y="111"/>
                    <a:pt x="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Freeform: Shape 22"/>
            <p:cNvSpPr>
              <a:spLocks/>
            </p:cNvSpPr>
            <p:nvPr/>
          </p:nvSpPr>
          <p:spPr bwMode="auto">
            <a:xfrm>
              <a:off x="6980238" y="3597276"/>
              <a:ext cx="450850" cy="742950"/>
            </a:xfrm>
            <a:custGeom>
              <a:avLst/>
              <a:gdLst>
                <a:gd name="T0" fmla="*/ 124 w 213"/>
                <a:gd name="T1" fmla="*/ 0 h 351"/>
                <a:gd name="T2" fmla="*/ 0 w 213"/>
                <a:gd name="T3" fmla="*/ 294 h 351"/>
                <a:gd name="T4" fmla="*/ 69 w 213"/>
                <a:gd name="T5" fmla="*/ 351 h 351"/>
                <a:gd name="T6" fmla="*/ 213 w 213"/>
                <a:gd name="T7" fmla="*/ 9 h 351"/>
                <a:gd name="T8" fmla="*/ 124 w 213"/>
                <a:gd name="T9" fmla="*/ 0 h 351"/>
              </a:gdLst>
              <a:ahLst/>
              <a:cxnLst>
                <a:cxn ang="0">
                  <a:pos x="T0" y="T1"/>
                </a:cxn>
                <a:cxn ang="0">
                  <a:pos x="T2" y="T3"/>
                </a:cxn>
                <a:cxn ang="0">
                  <a:pos x="T4" y="T5"/>
                </a:cxn>
                <a:cxn ang="0">
                  <a:pos x="T6" y="T7"/>
                </a:cxn>
                <a:cxn ang="0">
                  <a:pos x="T8" y="T9"/>
                </a:cxn>
              </a:cxnLst>
              <a:rect l="0" t="0" r="r" b="b"/>
              <a:pathLst>
                <a:path w="213" h="351">
                  <a:moveTo>
                    <a:pt x="124" y="0"/>
                  </a:moveTo>
                  <a:cubicBezTo>
                    <a:pt x="113" y="111"/>
                    <a:pt x="68" y="212"/>
                    <a:pt x="0" y="294"/>
                  </a:cubicBezTo>
                  <a:cubicBezTo>
                    <a:pt x="69" y="351"/>
                    <a:pt x="69" y="351"/>
                    <a:pt x="69" y="351"/>
                  </a:cubicBezTo>
                  <a:cubicBezTo>
                    <a:pt x="69" y="351"/>
                    <a:pt x="209" y="205"/>
                    <a:pt x="213" y="9"/>
                  </a:cubicBezTo>
                  <a:lnTo>
                    <a:pt x="1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Freeform: Shape 23"/>
            <p:cNvSpPr>
              <a:spLocks/>
            </p:cNvSpPr>
            <p:nvPr/>
          </p:nvSpPr>
          <p:spPr bwMode="auto">
            <a:xfrm>
              <a:off x="6991350" y="2632076"/>
              <a:ext cx="439738" cy="744538"/>
            </a:xfrm>
            <a:custGeom>
              <a:avLst/>
              <a:gdLst>
                <a:gd name="T0" fmla="*/ 120 w 208"/>
                <a:gd name="T1" fmla="*/ 352 h 352"/>
                <a:gd name="T2" fmla="*/ 208 w 208"/>
                <a:gd name="T3" fmla="*/ 344 h 352"/>
                <a:gd name="T4" fmla="*/ 67 w 208"/>
                <a:gd name="T5" fmla="*/ 0 h 352"/>
                <a:gd name="T6" fmla="*/ 0 w 208"/>
                <a:gd name="T7" fmla="*/ 56 h 352"/>
                <a:gd name="T8" fmla="*/ 120 w 208"/>
                <a:gd name="T9" fmla="*/ 352 h 352"/>
              </a:gdLst>
              <a:ahLst/>
              <a:cxnLst>
                <a:cxn ang="0">
                  <a:pos x="T0" y="T1"/>
                </a:cxn>
                <a:cxn ang="0">
                  <a:pos x="T2" y="T3"/>
                </a:cxn>
                <a:cxn ang="0">
                  <a:pos x="T4" y="T5"/>
                </a:cxn>
                <a:cxn ang="0">
                  <a:pos x="T6" y="T7"/>
                </a:cxn>
                <a:cxn ang="0">
                  <a:pos x="T8" y="T9"/>
                </a:cxn>
              </a:cxnLst>
              <a:rect l="0" t="0" r="r" b="b"/>
              <a:pathLst>
                <a:path w="208" h="352">
                  <a:moveTo>
                    <a:pt x="120" y="352"/>
                  </a:moveTo>
                  <a:cubicBezTo>
                    <a:pt x="208" y="344"/>
                    <a:pt x="208" y="344"/>
                    <a:pt x="208" y="344"/>
                  </a:cubicBezTo>
                  <a:cubicBezTo>
                    <a:pt x="208" y="344"/>
                    <a:pt x="207" y="153"/>
                    <a:pt x="67" y="0"/>
                  </a:cubicBezTo>
                  <a:cubicBezTo>
                    <a:pt x="0" y="56"/>
                    <a:pt x="0" y="56"/>
                    <a:pt x="0" y="56"/>
                  </a:cubicBezTo>
                  <a:cubicBezTo>
                    <a:pt x="67" y="138"/>
                    <a:pt x="110" y="240"/>
                    <a:pt x="120" y="3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Freeform: Shape 24"/>
            <p:cNvSpPr>
              <a:spLocks/>
            </p:cNvSpPr>
            <p:nvPr/>
          </p:nvSpPr>
          <p:spPr bwMode="auto">
            <a:xfrm>
              <a:off x="6211888" y="2147889"/>
              <a:ext cx="741363" cy="444500"/>
            </a:xfrm>
            <a:custGeom>
              <a:avLst/>
              <a:gdLst>
                <a:gd name="T0" fmla="*/ 296 w 351"/>
                <a:gd name="T1" fmla="*/ 210 h 210"/>
                <a:gd name="T2" fmla="*/ 351 w 351"/>
                <a:gd name="T3" fmla="*/ 144 h 210"/>
                <a:gd name="T4" fmla="*/ 9 w 351"/>
                <a:gd name="T5" fmla="*/ 0 h 210"/>
                <a:gd name="T6" fmla="*/ 0 w 351"/>
                <a:gd name="T7" fmla="*/ 86 h 210"/>
                <a:gd name="T8" fmla="*/ 296 w 351"/>
                <a:gd name="T9" fmla="*/ 210 h 210"/>
              </a:gdLst>
              <a:ahLst/>
              <a:cxnLst>
                <a:cxn ang="0">
                  <a:pos x="T0" y="T1"/>
                </a:cxn>
                <a:cxn ang="0">
                  <a:pos x="T2" y="T3"/>
                </a:cxn>
                <a:cxn ang="0">
                  <a:pos x="T4" y="T5"/>
                </a:cxn>
                <a:cxn ang="0">
                  <a:pos x="T6" y="T7"/>
                </a:cxn>
                <a:cxn ang="0">
                  <a:pos x="T8" y="T9"/>
                </a:cxn>
              </a:cxnLst>
              <a:rect l="0" t="0" r="r" b="b"/>
              <a:pathLst>
                <a:path w="351" h="210">
                  <a:moveTo>
                    <a:pt x="296" y="210"/>
                  </a:moveTo>
                  <a:cubicBezTo>
                    <a:pt x="351" y="144"/>
                    <a:pt x="351" y="144"/>
                    <a:pt x="351" y="144"/>
                  </a:cubicBezTo>
                  <a:cubicBezTo>
                    <a:pt x="351" y="144"/>
                    <a:pt x="238" y="19"/>
                    <a:pt x="9" y="0"/>
                  </a:cubicBezTo>
                  <a:cubicBezTo>
                    <a:pt x="0" y="86"/>
                    <a:pt x="0" y="86"/>
                    <a:pt x="0" y="86"/>
                  </a:cubicBezTo>
                  <a:cubicBezTo>
                    <a:pt x="112" y="97"/>
                    <a:pt x="214" y="142"/>
                    <a:pt x="296"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Freeform: Shape 25"/>
            <p:cNvSpPr>
              <a:spLocks/>
            </p:cNvSpPr>
            <p:nvPr/>
          </p:nvSpPr>
          <p:spPr bwMode="auto">
            <a:xfrm>
              <a:off x="5249863" y="2147889"/>
              <a:ext cx="741363" cy="438150"/>
            </a:xfrm>
            <a:custGeom>
              <a:avLst/>
              <a:gdLst>
                <a:gd name="T0" fmla="*/ 351 w 351"/>
                <a:gd name="T1" fmla="*/ 85 h 207"/>
                <a:gd name="T2" fmla="*/ 343 w 351"/>
                <a:gd name="T3" fmla="*/ 0 h 207"/>
                <a:gd name="T4" fmla="*/ 0 w 351"/>
                <a:gd name="T5" fmla="*/ 141 h 207"/>
                <a:gd name="T6" fmla="*/ 54 w 351"/>
                <a:gd name="T7" fmla="*/ 207 h 207"/>
                <a:gd name="T8" fmla="*/ 351 w 351"/>
                <a:gd name="T9" fmla="*/ 85 h 207"/>
              </a:gdLst>
              <a:ahLst/>
              <a:cxnLst>
                <a:cxn ang="0">
                  <a:pos x="T0" y="T1"/>
                </a:cxn>
                <a:cxn ang="0">
                  <a:pos x="T2" y="T3"/>
                </a:cxn>
                <a:cxn ang="0">
                  <a:pos x="T4" y="T5"/>
                </a:cxn>
                <a:cxn ang="0">
                  <a:pos x="T6" y="T7"/>
                </a:cxn>
                <a:cxn ang="0">
                  <a:pos x="T8" y="T9"/>
                </a:cxn>
              </a:cxnLst>
              <a:rect l="0" t="0" r="r" b="b"/>
              <a:pathLst>
                <a:path w="351" h="207">
                  <a:moveTo>
                    <a:pt x="351" y="85"/>
                  </a:moveTo>
                  <a:cubicBezTo>
                    <a:pt x="343" y="0"/>
                    <a:pt x="343" y="0"/>
                    <a:pt x="343" y="0"/>
                  </a:cubicBezTo>
                  <a:cubicBezTo>
                    <a:pt x="343" y="0"/>
                    <a:pt x="153" y="0"/>
                    <a:pt x="0" y="141"/>
                  </a:cubicBezTo>
                  <a:cubicBezTo>
                    <a:pt x="54" y="207"/>
                    <a:pt x="54" y="207"/>
                    <a:pt x="54" y="207"/>
                  </a:cubicBezTo>
                  <a:cubicBezTo>
                    <a:pt x="136" y="139"/>
                    <a:pt x="239" y="95"/>
                    <a:pt x="351"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26" name="Group 26"/>
            <p:cNvGrpSpPr/>
            <p:nvPr/>
          </p:nvGrpSpPr>
          <p:grpSpPr>
            <a:xfrm>
              <a:off x="5670419" y="3034929"/>
              <a:ext cx="903360" cy="930324"/>
              <a:chOff x="3681413" y="3632200"/>
              <a:chExt cx="638175" cy="657225"/>
            </a:xfrm>
            <a:grpFill/>
          </p:grpSpPr>
          <p:sp>
            <p:nvSpPr>
              <p:cNvPr id="27" name="Freeform: Shape 27"/>
              <p:cNvSpPr>
                <a:spLocks/>
              </p:cNvSpPr>
              <p:nvPr/>
            </p:nvSpPr>
            <p:spPr bwMode="auto">
              <a:xfrm>
                <a:off x="3976688" y="3681413"/>
                <a:ext cx="342900" cy="533400"/>
              </a:xfrm>
              <a:custGeom>
                <a:avLst/>
                <a:gdLst/>
                <a:ahLst/>
                <a:cxnLst>
                  <a:cxn ang="0">
                    <a:pos x="135" y="53"/>
                  </a:cxn>
                  <a:cxn ang="0">
                    <a:pos x="134" y="52"/>
                  </a:cxn>
                  <a:cxn ang="0">
                    <a:pos x="121" y="47"/>
                  </a:cxn>
                  <a:cxn ang="0">
                    <a:pos x="112" y="56"/>
                  </a:cxn>
                  <a:cxn ang="0">
                    <a:pos x="103" y="46"/>
                  </a:cxn>
                  <a:cxn ang="0">
                    <a:pos x="103" y="46"/>
                  </a:cxn>
                  <a:cxn ang="0">
                    <a:pos x="91" y="52"/>
                  </a:cxn>
                  <a:cxn ang="0">
                    <a:pos x="88" y="53"/>
                  </a:cxn>
                  <a:cxn ang="0">
                    <a:pos x="71" y="55"/>
                  </a:cxn>
                  <a:cxn ang="0">
                    <a:pos x="29" y="9"/>
                  </a:cxn>
                  <a:cxn ang="0">
                    <a:pos x="22" y="2"/>
                  </a:cxn>
                  <a:cxn ang="0">
                    <a:pos x="18" y="1"/>
                  </a:cxn>
                  <a:cxn ang="0">
                    <a:pos x="10" y="2"/>
                  </a:cxn>
                  <a:cxn ang="0">
                    <a:pos x="3" y="21"/>
                  </a:cxn>
                  <a:cxn ang="0">
                    <a:pos x="12" y="36"/>
                  </a:cxn>
                  <a:cxn ang="0">
                    <a:pos x="16" y="41"/>
                  </a:cxn>
                  <a:cxn ang="0">
                    <a:pos x="63" y="82"/>
                  </a:cxn>
                  <a:cxn ang="0">
                    <a:pos x="75" y="84"/>
                  </a:cxn>
                  <a:cxn ang="0">
                    <a:pos x="75" y="158"/>
                  </a:cxn>
                  <a:cxn ang="0">
                    <a:pos x="77" y="168"/>
                  </a:cxn>
                  <a:cxn ang="0">
                    <a:pos x="77" y="170"/>
                  </a:cxn>
                  <a:cxn ang="0">
                    <a:pos x="77" y="305"/>
                  </a:cxn>
                  <a:cxn ang="0">
                    <a:pos x="93" y="321"/>
                  </a:cxn>
                  <a:cxn ang="0">
                    <a:pos x="110" y="305"/>
                  </a:cxn>
                  <a:cxn ang="0">
                    <a:pos x="110" y="190"/>
                  </a:cxn>
                  <a:cxn ang="0">
                    <a:pos x="112" y="190"/>
                  </a:cxn>
                  <a:cxn ang="0">
                    <a:pos x="112" y="190"/>
                  </a:cxn>
                  <a:cxn ang="0">
                    <a:pos x="112" y="305"/>
                  </a:cxn>
                  <a:cxn ang="0">
                    <a:pos x="129" y="321"/>
                  </a:cxn>
                  <a:cxn ang="0">
                    <a:pos x="129" y="321"/>
                  </a:cxn>
                  <a:cxn ang="0">
                    <a:pos x="146" y="305"/>
                  </a:cxn>
                  <a:cxn ang="0">
                    <a:pos x="146" y="173"/>
                  </a:cxn>
                  <a:cxn ang="0">
                    <a:pos x="149" y="175"/>
                  </a:cxn>
                  <a:cxn ang="0">
                    <a:pos x="155" y="177"/>
                  </a:cxn>
                  <a:cxn ang="0">
                    <a:pos x="168" y="170"/>
                  </a:cxn>
                  <a:cxn ang="0">
                    <a:pos x="135" y="53"/>
                  </a:cxn>
                  <a:cxn ang="0">
                    <a:pos x="112" y="127"/>
                  </a:cxn>
                  <a:cxn ang="0">
                    <a:pos x="112" y="127"/>
                  </a:cxn>
                  <a:cxn ang="0">
                    <a:pos x="103" y="115"/>
                  </a:cxn>
                  <a:cxn ang="0">
                    <a:pos x="112" y="57"/>
                  </a:cxn>
                  <a:cxn ang="0">
                    <a:pos x="112" y="57"/>
                  </a:cxn>
                  <a:cxn ang="0">
                    <a:pos x="121" y="115"/>
                  </a:cxn>
                  <a:cxn ang="0">
                    <a:pos x="112" y="127"/>
                  </a:cxn>
                  <a:cxn ang="0">
                    <a:pos x="149" y="143"/>
                  </a:cxn>
                  <a:cxn ang="0">
                    <a:pos x="149" y="103"/>
                  </a:cxn>
                  <a:cxn ang="0">
                    <a:pos x="149" y="143"/>
                  </a:cxn>
                  <a:cxn ang="0">
                    <a:pos x="149" y="143"/>
                  </a:cxn>
                  <a:cxn ang="0">
                    <a:pos x="149" y="143"/>
                  </a:cxn>
                </a:cxnLst>
                <a:rect l="0" t="0" r="r" b="b"/>
                <a:pathLst>
                  <a:path w="207" h="321">
                    <a:moveTo>
                      <a:pt x="135" y="53"/>
                    </a:moveTo>
                    <a:cubicBezTo>
                      <a:pt x="135" y="53"/>
                      <a:pt x="134" y="52"/>
                      <a:pt x="134" y="52"/>
                    </a:cubicBezTo>
                    <a:cubicBezTo>
                      <a:pt x="130" y="50"/>
                      <a:pt x="126" y="48"/>
                      <a:pt x="121" y="47"/>
                    </a:cubicBezTo>
                    <a:cubicBezTo>
                      <a:pt x="112" y="56"/>
                      <a:pt x="112" y="56"/>
                      <a:pt x="112" y="56"/>
                    </a:cubicBezTo>
                    <a:cubicBezTo>
                      <a:pt x="103" y="46"/>
                      <a:pt x="103" y="46"/>
                      <a:pt x="103" y="46"/>
                    </a:cubicBezTo>
                    <a:cubicBezTo>
                      <a:pt x="103" y="46"/>
                      <a:pt x="103" y="46"/>
                      <a:pt x="103" y="46"/>
                    </a:cubicBezTo>
                    <a:cubicBezTo>
                      <a:pt x="99" y="48"/>
                      <a:pt x="95" y="49"/>
                      <a:pt x="91" y="52"/>
                    </a:cubicBezTo>
                    <a:cubicBezTo>
                      <a:pt x="90" y="52"/>
                      <a:pt x="89" y="52"/>
                      <a:pt x="88" y="53"/>
                    </a:cubicBezTo>
                    <a:cubicBezTo>
                      <a:pt x="82" y="56"/>
                      <a:pt x="77" y="57"/>
                      <a:pt x="71" y="55"/>
                    </a:cubicBezTo>
                    <a:cubicBezTo>
                      <a:pt x="52" y="49"/>
                      <a:pt x="34" y="19"/>
                      <a:pt x="29" y="9"/>
                    </a:cubicBezTo>
                    <a:cubicBezTo>
                      <a:pt x="27" y="6"/>
                      <a:pt x="25" y="4"/>
                      <a:pt x="22" y="2"/>
                    </a:cubicBezTo>
                    <a:cubicBezTo>
                      <a:pt x="18" y="1"/>
                      <a:pt x="18" y="1"/>
                      <a:pt x="18" y="1"/>
                    </a:cubicBezTo>
                    <a:cubicBezTo>
                      <a:pt x="16" y="0"/>
                      <a:pt x="13" y="1"/>
                      <a:pt x="10" y="2"/>
                    </a:cubicBezTo>
                    <a:cubicBezTo>
                      <a:pt x="3" y="5"/>
                      <a:pt x="0" y="14"/>
                      <a:pt x="3" y="21"/>
                    </a:cubicBezTo>
                    <a:cubicBezTo>
                      <a:pt x="4" y="23"/>
                      <a:pt x="7" y="29"/>
                      <a:pt x="12" y="36"/>
                    </a:cubicBezTo>
                    <a:cubicBezTo>
                      <a:pt x="16" y="41"/>
                      <a:pt x="16" y="41"/>
                      <a:pt x="16" y="41"/>
                    </a:cubicBezTo>
                    <a:cubicBezTo>
                      <a:pt x="26" y="56"/>
                      <a:pt x="42" y="75"/>
                      <a:pt x="63" y="82"/>
                    </a:cubicBezTo>
                    <a:cubicBezTo>
                      <a:pt x="67" y="83"/>
                      <a:pt x="71" y="84"/>
                      <a:pt x="75" y="84"/>
                    </a:cubicBezTo>
                    <a:cubicBezTo>
                      <a:pt x="75" y="158"/>
                      <a:pt x="75" y="158"/>
                      <a:pt x="75" y="158"/>
                    </a:cubicBezTo>
                    <a:cubicBezTo>
                      <a:pt x="75" y="162"/>
                      <a:pt x="76" y="165"/>
                      <a:pt x="77" y="168"/>
                    </a:cubicBezTo>
                    <a:cubicBezTo>
                      <a:pt x="77" y="169"/>
                      <a:pt x="77" y="170"/>
                      <a:pt x="77" y="170"/>
                    </a:cubicBezTo>
                    <a:cubicBezTo>
                      <a:pt x="77" y="305"/>
                      <a:pt x="77" y="305"/>
                      <a:pt x="77" y="305"/>
                    </a:cubicBezTo>
                    <a:cubicBezTo>
                      <a:pt x="77" y="314"/>
                      <a:pt x="84" y="321"/>
                      <a:pt x="93" y="321"/>
                    </a:cubicBezTo>
                    <a:cubicBezTo>
                      <a:pt x="103" y="321"/>
                      <a:pt x="110" y="314"/>
                      <a:pt x="110" y="305"/>
                    </a:cubicBezTo>
                    <a:cubicBezTo>
                      <a:pt x="110" y="190"/>
                      <a:pt x="110" y="190"/>
                      <a:pt x="110" y="190"/>
                    </a:cubicBezTo>
                    <a:cubicBezTo>
                      <a:pt x="111" y="190"/>
                      <a:pt x="111" y="190"/>
                      <a:pt x="112" y="190"/>
                    </a:cubicBezTo>
                    <a:cubicBezTo>
                      <a:pt x="112" y="190"/>
                      <a:pt x="112" y="190"/>
                      <a:pt x="112" y="190"/>
                    </a:cubicBezTo>
                    <a:cubicBezTo>
                      <a:pt x="112" y="305"/>
                      <a:pt x="112" y="305"/>
                      <a:pt x="112" y="305"/>
                    </a:cubicBezTo>
                    <a:cubicBezTo>
                      <a:pt x="112" y="314"/>
                      <a:pt x="120" y="321"/>
                      <a:pt x="129" y="321"/>
                    </a:cubicBezTo>
                    <a:cubicBezTo>
                      <a:pt x="129" y="321"/>
                      <a:pt x="129" y="321"/>
                      <a:pt x="129" y="321"/>
                    </a:cubicBezTo>
                    <a:cubicBezTo>
                      <a:pt x="138" y="321"/>
                      <a:pt x="146" y="314"/>
                      <a:pt x="146" y="305"/>
                    </a:cubicBezTo>
                    <a:cubicBezTo>
                      <a:pt x="146" y="173"/>
                      <a:pt x="146" y="173"/>
                      <a:pt x="146" y="173"/>
                    </a:cubicBezTo>
                    <a:cubicBezTo>
                      <a:pt x="146" y="174"/>
                      <a:pt x="147" y="175"/>
                      <a:pt x="149" y="175"/>
                    </a:cubicBezTo>
                    <a:cubicBezTo>
                      <a:pt x="151" y="176"/>
                      <a:pt x="153" y="177"/>
                      <a:pt x="155" y="177"/>
                    </a:cubicBezTo>
                    <a:cubicBezTo>
                      <a:pt x="160" y="177"/>
                      <a:pt x="165" y="174"/>
                      <a:pt x="168" y="170"/>
                    </a:cubicBezTo>
                    <a:cubicBezTo>
                      <a:pt x="207" y="97"/>
                      <a:pt x="153" y="64"/>
                      <a:pt x="135" y="53"/>
                    </a:cubicBezTo>
                    <a:close/>
                    <a:moveTo>
                      <a:pt x="112" y="127"/>
                    </a:moveTo>
                    <a:cubicBezTo>
                      <a:pt x="112" y="127"/>
                      <a:pt x="112" y="127"/>
                      <a:pt x="112" y="127"/>
                    </a:cubicBezTo>
                    <a:cubicBezTo>
                      <a:pt x="103" y="115"/>
                      <a:pt x="103" y="115"/>
                      <a:pt x="103" y="115"/>
                    </a:cubicBezTo>
                    <a:cubicBezTo>
                      <a:pt x="112" y="57"/>
                      <a:pt x="112" y="57"/>
                      <a:pt x="112" y="57"/>
                    </a:cubicBezTo>
                    <a:cubicBezTo>
                      <a:pt x="112" y="57"/>
                      <a:pt x="112" y="57"/>
                      <a:pt x="112" y="57"/>
                    </a:cubicBezTo>
                    <a:cubicBezTo>
                      <a:pt x="121" y="115"/>
                      <a:pt x="121" y="115"/>
                      <a:pt x="121" y="115"/>
                    </a:cubicBezTo>
                    <a:lnTo>
                      <a:pt x="112" y="127"/>
                    </a:lnTo>
                    <a:close/>
                    <a:moveTo>
                      <a:pt x="149" y="143"/>
                    </a:moveTo>
                    <a:cubicBezTo>
                      <a:pt x="149" y="103"/>
                      <a:pt x="149" y="103"/>
                      <a:pt x="149" y="103"/>
                    </a:cubicBezTo>
                    <a:cubicBezTo>
                      <a:pt x="154" y="113"/>
                      <a:pt x="156" y="126"/>
                      <a:pt x="149" y="143"/>
                    </a:cubicBezTo>
                    <a:close/>
                    <a:moveTo>
                      <a:pt x="149" y="143"/>
                    </a:moveTo>
                    <a:cubicBezTo>
                      <a:pt x="149" y="143"/>
                      <a:pt x="149" y="143"/>
                      <a:pt x="149" y="143"/>
                    </a:cubicBezTo>
                  </a:path>
                </a:pathLst>
              </a:custGeom>
              <a:grpFill/>
              <a:ln w="9525">
                <a:noFill/>
                <a:round/>
                <a:headEnd/>
                <a:tailEnd/>
              </a:ln>
            </p:spPr>
            <p:txBody>
              <a:bodyPr anchor="ctr"/>
              <a:lstStyle/>
              <a:p>
                <a:pPr algn="ctr"/>
                <a:endParaRPr/>
              </a:p>
            </p:txBody>
          </p:sp>
          <p:sp>
            <p:nvSpPr>
              <p:cNvPr id="28" name="Freeform: Shape 28"/>
              <p:cNvSpPr>
                <a:spLocks/>
              </p:cNvSpPr>
              <p:nvPr/>
            </p:nvSpPr>
            <p:spPr bwMode="auto">
              <a:xfrm>
                <a:off x="4102100" y="3633788"/>
                <a:ext cx="119063" cy="120650"/>
              </a:xfrm>
              <a:custGeom>
                <a:avLst/>
                <a:gdLst/>
                <a:ahLst/>
                <a:cxnLst>
                  <a:cxn ang="0">
                    <a:pos x="72" y="36"/>
                  </a:cxn>
                  <a:cxn ang="0">
                    <a:pos x="36" y="72"/>
                  </a:cxn>
                  <a:cxn ang="0">
                    <a:pos x="0" y="36"/>
                  </a:cxn>
                  <a:cxn ang="0">
                    <a:pos x="36" y="0"/>
                  </a:cxn>
                  <a:cxn ang="0">
                    <a:pos x="72" y="36"/>
                  </a:cxn>
                  <a:cxn ang="0">
                    <a:pos x="72" y="36"/>
                  </a:cxn>
                  <a:cxn ang="0">
                    <a:pos x="72" y="36"/>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72" y="36"/>
                    </a:moveTo>
                    <a:cubicBezTo>
                      <a:pt x="72" y="36"/>
                      <a:pt x="72" y="36"/>
                      <a:pt x="72" y="36"/>
                    </a:cubicBezTo>
                  </a:path>
                </a:pathLst>
              </a:custGeom>
              <a:grpFill/>
              <a:ln w="9525">
                <a:noFill/>
                <a:round/>
                <a:headEnd/>
                <a:tailEnd/>
              </a:ln>
            </p:spPr>
            <p:txBody>
              <a:bodyPr anchor="ctr"/>
              <a:lstStyle/>
              <a:p>
                <a:pPr algn="ctr"/>
                <a:endParaRPr/>
              </a:p>
            </p:txBody>
          </p:sp>
          <p:sp>
            <p:nvSpPr>
              <p:cNvPr id="29" name="Freeform: Shape 29"/>
              <p:cNvSpPr>
                <a:spLocks/>
              </p:cNvSpPr>
              <p:nvPr/>
            </p:nvSpPr>
            <p:spPr bwMode="auto">
              <a:xfrm>
                <a:off x="3703638" y="3632200"/>
                <a:ext cx="361950" cy="338137"/>
              </a:xfrm>
              <a:custGeom>
                <a:avLst/>
                <a:gdLst/>
                <a:ahLst/>
                <a:cxnLst>
                  <a:cxn ang="0">
                    <a:pos x="197" y="203"/>
                  </a:cxn>
                  <a:cxn ang="0">
                    <a:pos x="20" y="203"/>
                  </a:cxn>
                  <a:cxn ang="0">
                    <a:pos x="0" y="182"/>
                  </a:cxn>
                  <a:cxn ang="0">
                    <a:pos x="0" y="20"/>
                  </a:cxn>
                  <a:cxn ang="0">
                    <a:pos x="20" y="0"/>
                  </a:cxn>
                  <a:cxn ang="0">
                    <a:pos x="197" y="0"/>
                  </a:cxn>
                  <a:cxn ang="0">
                    <a:pos x="218" y="20"/>
                  </a:cxn>
                  <a:cxn ang="0">
                    <a:pos x="218" y="182"/>
                  </a:cxn>
                  <a:cxn ang="0">
                    <a:pos x="197" y="203"/>
                  </a:cxn>
                  <a:cxn ang="0">
                    <a:pos x="20" y="13"/>
                  </a:cxn>
                  <a:cxn ang="0">
                    <a:pos x="13" y="20"/>
                  </a:cxn>
                  <a:cxn ang="0">
                    <a:pos x="13" y="182"/>
                  </a:cxn>
                  <a:cxn ang="0">
                    <a:pos x="20" y="189"/>
                  </a:cxn>
                  <a:cxn ang="0">
                    <a:pos x="197" y="189"/>
                  </a:cxn>
                  <a:cxn ang="0">
                    <a:pos x="204" y="182"/>
                  </a:cxn>
                  <a:cxn ang="0">
                    <a:pos x="204" y="20"/>
                  </a:cxn>
                  <a:cxn ang="0">
                    <a:pos x="197" y="13"/>
                  </a:cxn>
                  <a:cxn ang="0">
                    <a:pos x="20" y="13"/>
                  </a:cxn>
                  <a:cxn ang="0">
                    <a:pos x="20" y="13"/>
                  </a:cxn>
                  <a:cxn ang="0">
                    <a:pos x="20" y="13"/>
                  </a:cxn>
                </a:cxnLst>
                <a:rect l="0" t="0" r="r" b="b"/>
                <a:pathLst>
                  <a:path w="218" h="203">
                    <a:moveTo>
                      <a:pt x="197" y="203"/>
                    </a:moveTo>
                    <a:cubicBezTo>
                      <a:pt x="20" y="203"/>
                      <a:pt x="20" y="203"/>
                      <a:pt x="20" y="203"/>
                    </a:cubicBezTo>
                    <a:cubicBezTo>
                      <a:pt x="9" y="203"/>
                      <a:pt x="0" y="194"/>
                      <a:pt x="0" y="182"/>
                    </a:cubicBezTo>
                    <a:cubicBezTo>
                      <a:pt x="0" y="20"/>
                      <a:pt x="0" y="20"/>
                      <a:pt x="0" y="20"/>
                    </a:cubicBezTo>
                    <a:cubicBezTo>
                      <a:pt x="0" y="9"/>
                      <a:pt x="9" y="0"/>
                      <a:pt x="20" y="0"/>
                    </a:cubicBezTo>
                    <a:cubicBezTo>
                      <a:pt x="197" y="0"/>
                      <a:pt x="197" y="0"/>
                      <a:pt x="197" y="0"/>
                    </a:cubicBezTo>
                    <a:cubicBezTo>
                      <a:pt x="208" y="0"/>
                      <a:pt x="218" y="9"/>
                      <a:pt x="218" y="20"/>
                    </a:cubicBezTo>
                    <a:cubicBezTo>
                      <a:pt x="218" y="182"/>
                      <a:pt x="218" y="182"/>
                      <a:pt x="218" y="182"/>
                    </a:cubicBezTo>
                    <a:cubicBezTo>
                      <a:pt x="218" y="194"/>
                      <a:pt x="208" y="203"/>
                      <a:pt x="197" y="203"/>
                    </a:cubicBezTo>
                    <a:close/>
                    <a:moveTo>
                      <a:pt x="20" y="13"/>
                    </a:moveTo>
                    <a:cubicBezTo>
                      <a:pt x="16" y="13"/>
                      <a:pt x="13" y="16"/>
                      <a:pt x="13" y="20"/>
                    </a:cubicBezTo>
                    <a:cubicBezTo>
                      <a:pt x="13" y="182"/>
                      <a:pt x="13" y="182"/>
                      <a:pt x="13" y="182"/>
                    </a:cubicBezTo>
                    <a:cubicBezTo>
                      <a:pt x="13" y="186"/>
                      <a:pt x="16" y="189"/>
                      <a:pt x="20" y="189"/>
                    </a:cubicBezTo>
                    <a:cubicBezTo>
                      <a:pt x="197" y="189"/>
                      <a:pt x="197" y="189"/>
                      <a:pt x="197" y="189"/>
                    </a:cubicBezTo>
                    <a:cubicBezTo>
                      <a:pt x="201" y="189"/>
                      <a:pt x="204" y="186"/>
                      <a:pt x="204" y="182"/>
                    </a:cubicBezTo>
                    <a:cubicBezTo>
                      <a:pt x="204" y="20"/>
                      <a:pt x="204" y="20"/>
                      <a:pt x="204" y="20"/>
                    </a:cubicBezTo>
                    <a:cubicBezTo>
                      <a:pt x="204" y="16"/>
                      <a:pt x="201" y="13"/>
                      <a:pt x="197" y="13"/>
                    </a:cubicBezTo>
                    <a:lnTo>
                      <a:pt x="20" y="13"/>
                    </a:lnTo>
                    <a:close/>
                    <a:moveTo>
                      <a:pt x="20" y="13"/>
                    </a:moveTo>
                    <a:cubicBezTo>
                      <a:pt x="20" y="13"/>
                      <a:pt x="20" y="13"/>
                      <a:pt x="20" y="13"/>
                    </a:cubicBezTo>
                  </a:path>
                </a:pathLst>
              </a:custGeom>
              <a:grpFill/>
              <a:ln w="9525">
                <a:noFill/>
                <a:round/>
                <a:headEnd/>
                <a:tailEnd/>
              </a:ln>
            </p:spPr>
            <p:txBody>
              <a:bodyPr anchor="ctr"/>
              <a:lstStyle/>
              <a:p>
                <a:pPr algn="ctr"/>
                <a:endParaRPr/>
              </a:p>
            </p:txBody>
          </p:sp>
          <p:sp>
            <p:nvSpPr>
              <p:cNvPr id="30" name="Freeform: Shape 30"/>
              <p:cNvSpPr>
                <a:spLocks/>
              </p:cNvSpPr>
              <p:nvPr/>
            </p:nvSpPr>
            <p:spPr bwMode="auto">
              <a:xfrm>
                <a:off x="3743325" y="4003675"/>
                <a:ext cx="96838" cy="93662"/>
              </a:xfrm>
              <a:custGeom>
                <a:avLst/>
                <a:gdLst/>
                <a:ahLst/>
                <a:cxnLst>
                  <a:cxn ang="0">
                    <a:pos x="58" y="29"/>
                  </a:cxn>
                  <a:cxn ang="0">
                    <a:pos x="29" y="57"/>
                  </a:cxn>
                  <a:cxn ang="0">
                    <a:pos x="0" y="29"/>
                  </a:cxn>
                  <a:cxn ang="0">
                    <a:pos x="29" y="0"/>
                  </a:cxn>
                  <a:cxn ang="0">
                    <a:pos x="58" y="29"/>
                  </a:cxn>
                  <a:cxn ang="0">
                    <a:pos x="58" y="29"/>
                  </a:cxn>
                  <a:cxn ang="0">
                    <a:pos x="58" y="2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58" y="29"/>
                    </a:moveTo>
                    <a:cubicBezTo>
                      <a:pt x="58" y="29"/>
                      <a:pt x="58" y="29"/>
                      <a:pt x="58" y="29"/>
                    </a:cubicBezTo>
                  </a:path>
                </a:pathLst>
              </a:custGeom>
              <a:grpFill/>
              <a:ln w="9525">
                <a:noFill/>
                <a:round/>
                <a:headEnd/>
                <a:tailEnd/>
              </a:ln>
            </p:spPr>
            <p:txBody>
              <a:bodyPr anchor="ctr"/>
              <a:lstStyle/>
              <a:p>
                <a:pPr algn="ctr"/>
                <a:endParaRPr/>
              </a:p>
            </p:txBody>
          </p:sp>
          <p:sp>
            <p:nvSpPr>
              <p:cNvPr id="31" name="Freeform: Shape 31"/>
              <p:cNvSpPr>
                <a:spLocks/>
              </p:cNvSpPr>
              <p:nvPr/>
            </p:nvSpPr>
            <p:spPr bwMode="auto">
              <a:xfrm>
                <a:off x="369570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8" y="64"/>
                  </a:cxn>
                  <a:cxn ang="0">
                    <a:pos x="87" y="64"/>
                  </a:cxn>
                  <a:cxn ang="0">
                    <a:pos x="87" y="44"/>
                  </a:cxn>
                  <a:cxn ang="0">
                    <a:pos x="91" y="64"/>
                  </a:cxn>
                  <a:cxn ang="0">
                    <a:pos x="114" y="64"/>
                  </a:cxn>
                  <a:cxn ang="0">
                    <a:pos x="77" y="5"/>
                  </a:cxn>
                  <a:cxn ang="0">
                    <a:pos x="76" y="5"/>
                  </a:cxn>
                  <a:cxn ang="0">
                    <a:pos x="65" y="0"/>
                  </a:cxn>
                  <a:cxn ang="0">
                    <a:pos x="58" y="7"/>
                  </a:cxn>
                  <a:cxn ang="0">
                    <a:pos x="51" y="0"/>
                  </a:cxn>
                  <a:cxn ang="0">
                    <a:pos x="51" y="0"/>
                  </a:cxn>
                  <a:cxn ang="0">
                    <a:pos x="40" y="5"/>
                  </a:cxn>
                  <a:cxn ang="0">
                    <a:pos x="39" y="5"/>
                  </a:cxn>
                  <a:cxn ang="0">
                    <a:pos x="2"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8" y="64"/>
                      <a:pt x="58" y="64"/>
                      <a:pt x="58" y="64"/>
                    </a:cubicBezTo>
                    <a:cubicBezTo>
                      <a:pt x="87" y="64"/>
                      <a:pt x="87" y="64"/>
                      <a:pt x="87" y="64"/>
                    </a:cubicBezTo>
                    <a:cubicBezTo>
                      <a:pt x="87" y="44"/>
                      <a:pt x="87" y="44"/>
                      <a:pt x="87" y="44"/>
                    </a:cubicBezTo>
                    <a:cubicBezTo>
                      <a:pt x="90" y="49"/>
                      <a:pt x="92" y="56"/>
                      <a:pt x="91" y="64"/>
                    </a:cubicBezTo>
                    <a:cubicBezTo>
                      <a:pt x="114" y="64"/>
                      <a:pt x="114" y="64"/>
                      <a:pt x="114" y="64"/>
                    </a:cubicBezTo>
                    <a:cubicBezTo>
                      <a:pt x="116" y="29"/>
                      <a:pt x="88" y="12"/>
                      <a:pt x="77" y="5"/>
                    </a:cubicBezTo>
                    <a:cubicBezTo>
                      <a:pt x="77" y="5"/>
                      <a:pt x="76" y="5"/>
                      <a:pt x="76" y="5"/>
                    </a:cubicBezTo>
                    <a:cubicBezTo>
                      <a:pt x="72" y="2"/>
                      <a:pt x="69" y="1"/>
                      <a:pt x="65" y="0"/>
                    </a:cubicBezTo>
                    <a:cubicBezTo>
                      <a:pt x="58" y="7"/>
                      <a:pt x="58" y="7"/>
                      <a:pt x="58" y="7"/>
                    </a:cubicBezTo>
                    <a:cubicBezTo>
                      <a:pt x="51" y="0"/>
                      <a:pt x="51" y="0"/>
                      <a:pt x="51" y="0"/>
                    </a:cubicBezTo>
                    <a:cubicBezTo>
                      <a:pt x="51" y="0"/>
                      <a:pt x="51" y="0"/>
                      <a:pt x="51" y="0"/>
                    </a:cubicBezTo>
                    <a:cubicBezTo>
                      <a:pt x="47" y="1"/>
                      <a:pt x="44" y="2"/>
                      <a:pt x="40" y="5"/>
                    </a:cubicBezTo>
                    <a:cubicBezTo>
                      <a:pt x="40" y="5"/>
                      <a:pt x="39" y="5"/>
                      <a:pt x="39" y="5"/>
                    </a:cubicBezTo>
                    <a:cubicBezTo>
                      <a:pt x="28" y="12"/>
                      <a:pt x="0" y="29"/>
                      <a:pt x="2" y="64"/>
                    </a:cubicBezTo>
                    <a:lnTo>
                      <a:pt x="25" y="64"/>
                    </a:lnTo>
                    <a:close/>
                    <a:moveTo>
                      <a:pt x="25" y="64"/>
                    </a:moveTo>
                    <a:cubicBezTo>
                      <a:pt x="25" y="64"/>
                      <a:pt x="25" y="64"/>
                      <a:pt x="25" y="64"/>
                    </a:cubicBezTo>
                  </a:path>
                </a:pathLst>
              </a:custGeom>
              <a:grpFill/>
              <a:ln w="9525">
                <a:noFill/>
                <a:round/>
                <a:headEnd/>
                <a:tailEnd/>
              </a:ln>
            </p:spPr>
            <p:txBody>
              <a:bodyPr anchor="ctr"/>
              <a:lstStyle/>
              <a:p>
                <a:pPr algn="ctr"/>
                <a:endParaRPr/>
              </a:p>
            </p:txBody>
          </p:sp>
          <p:sp>
            <p:nvSpPr>
              <p:cNvPr id="32" name="Freeform: Shape 32"/>
              <p:cNvSpPr>
                <a:spLocks/>
              </p:cNvSpPr>
              <p:nvPr/>
            </p:nvSpPr>
            <p:spPr bwMode="auto">
              <a:xfrm>
                <a:off x="3929063" y="4003675"/>
                <a:ext cx="93663" cy="93662"/>
              </a:xfrm>
              <a:custGeom>
                <a:avLst/>
                <a:gdLst/>
                <a:ahLst/>
                <a:cxnLst>
                  <a:cxn ang="0">
                    <a:pos x="57" y="29"/>
                  </a:cxn>
                  <a:cxn ang="0">
                    <a:pos x="28" y="57"/>
                  </a:cxn>
                  <a:cxn ang="0">
                    <a:pos x="0" y="29"/>
                  </a:cxn>
                  <a:cxn ang="0">
                    <a:pos x="28" y="0"/>
                  </a:cxn>
                  <a:cxn ang="0">
                    <a:pos x="57" y="29"/>
                  </a:cxn>
                  <a:cxn ang="0">
                    <a:pos x="57" y="29"/>
                  </a:cxn>
                  <a:cxn ang="0">
                    <a:pos x="57" y="2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7" y="29"/>
                    </a:moveTo>
                    <a:cubicBezTo>
                      <a:pt x="57" y="29"/>
                      <a:pt x="57" y="29"/>
                      <a:pt x="57" y="29"/>
                    </a:cubicBezTo>
                  </a:path>
                </a:pathLst>
              </a:custGeom>
              <a:grpFill/>
              <a:ln w="9525">
                <a:noFill/>
                <a:round/>
                <a:headEnd/>
                <a:tailEnd/>
              </a:ln>
            </p:spPr>
            <p:txBody>
              <a:bodyPr anchor="ctr"/>
              <a:lstStyle/>
              <a:p>
                <a:pPr algn="ctr"/>
                <a:endParaRPr/>
              </a:p>
            </p:txBody>
          </p:sp>
          <p:sp>
            <p:nvSpPr>
              <p:cNvPr id="33" name="Freeform: Shape 33"/>
              <p:cNvSpPr>
                <a:spLocks/>
              </p:cNvSpPr>
              <p:nvPr/>
            </p:nvSpPr>
            <p:spPr bwMode="auto">
              <a:xfrm>
                <a:off x="387985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9" y="64"/>
                  </a:cxn>
                  <a:cxn ang="0">
                    <a:pos x="88" y="64"/>
                  </a:cxn>
                  <a:cxn ang="0">
                    <a:pos x="88" y="44"/>
                  </a:cxn>
                  <a:cxn ang="0">
                    <a:pos x="92" y="64"/>
                  </a:cxn>
                  <a:cxn ang="0">
                    <a:pos x="114" y="64"/>
                  </a:cxn>
                  <a:cxn ang="0">
                    <a:pos x="77" y="5"/>
                  </a:cxn>
                  <a:cxn ang="0">
                    <a:pos x="76" y="5"/>
                  </a:cxn>
                  <a:cxn ang="0">
                    <a:pos x="66" y="0"/>
                  </a:cxn>
                  <a:cxn ang="0">
                    <a:pos x="58" y="7"/>
                  </a:cxn>
                  <a:cxn ang="0">
                    <a:pos x="52" y="0"/>
                  </a:cxn>
                  <a:cxn ang="0">
                    <a:pos x="51" y="0"/>
                  </a:cxn>
                  <a:cxn ang="0">
                    <a:pos x="41" y="5"/>
                  </a:cxn>
                  <a:cxn ang="0">
                    <a:pos x="39" y="5"/>
                  </a:cxn>
                  <a:cxn ang="0">
                    <a:pos x="3"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9" y="64"/>
                      <a:pt x="59" y="64"/>
                      <a:pt x="59" y="64"/>
                    </a:cubicBezTo>
                    <a:cubicBezTo>
                      <a:pt x="88" y="64"/>
                      <a:pt x="88" y="64"/>
                      <a:pt x="88" y="64"/>
                    </a:cubicBezTo>
                    <a:cubicBezTo>
                      <a:pt x="88" y="44"/>
                      <a:pt x="88" y="44"/>
                      <a:pt x="88" y="44"/>
                    </a:cubicBezTo>
                    <a:cubicBezTo>
                      <a:pt x="91" y="49"/>
                      <a:pt x="92" y="56"/>
                      <a:pt x="92" y="64"/>
                    </a:cubicBezTo>
                    <a:cubicBezTo>
                      <a:pt x="114" y="64"/>
                      <a:pt x="114" y="64"/>
                      <a:pt x="114" y="64"/>
                    </a:cubicBezTo>
                    <a:cubicBezTo>
                      <a:pt x="116" y="29"/>
                      <a:pt x="88" y="12"/>
                      <a:pt x="77" y="5"/>
                    </a:cubicBezTo>
                    <a:cubicBezTo>
                      <a:pt x="77" y="5"/>
                      <a:pt x="76" y="5"/>
                      <a:pt x="76" y="5"/>
                    </a:cubicBezTo>
                    <a:cubicBezTo>
                      <a:pt x="73" y="2"/>
                      <a:pt x="69" y="1"/>
                      <a:pt x="66" y="0"/>
                    </a:cubicBezTo>
                    <a:cubicBezTo>
                      <a:pt x="58" y="7"/>
                      <a:pt x="58" y="7"/>
                      <a:pt x="58" y="7"/>
                    </a:cubicBezTo>
                    <a:cubicBezTo>
                      <a:pt x="52" y="0"/>
                      <a:pt x="52" y="0"/>
                      <a:pt x="52" y="0"/>
                    </a:cubicBezTo>
                    <a:cubicBezTo>
                      <a:pt x="51" y="0"/>
                      <a:pt x="51" y="0"/>
                      <a:pt x="51" y="0"/>
                    </a:cubicBezTo>
                    <a:cubicBezTo>
                      <a:pt x="48" y="1"/>
                      <a:pt x="44" y="2"/>
                      <a:pt x="41" y="5"/>
                    </a:cubicBezTo>
                    <a:cubicBezTo>
                      <a:pt x="40" y="5"/>
                      <a:pt x="40" y="5"/>
                      <a:pt x="39" y="5"/>
                    </a:cubicBezTo>
                    <a:cubicBezTo>
                      <a:pt x="28" y="12"/>
                      <a:pt x="0" y="29"/>
                      <a:pt x="3" y="64"/>
                    </a:cubicBezTo>
                    <a:lnTo>
                      <a:pt x="25" y="64"/>
                    </a:lnTo>
                    <a:close/>
                    <a:moveTo>
                      <a:pt x="25" y="64"/>
                    </a:moveTo>
                    <a:cubicBezTo>
                      <a:pt x="25" y="64"/>
                      <a:pt x="25" y="64"/>
                      <a:pt x="25" y="64"/>
                    </a:cubicBezTo>
                  </a:path>
                </a:pathLst>
              </a:custGeom>
              <a:grpFill/>
              <a:ln w="9525">
                <a:noFill/>
                <a:round/>
                <a:headEnd/>
                <a:tailEnd/>
              </a:ln>
            </p:spPr>
            <p:txBody>
              <a:bodyPr anchor="ctr"/>
              <a:lstStyle/>
              <a:p>
                <a:pPr algn="ctr"/>
                <a:endParaRPr/>
              </a:p>
            </p:txBody>
          </p:sp>
          <p:sp>
            <p:nvSpPr>
              <p:cNvPr id="34" name="Rectangle 34"/>
              <p:cNvSpPr>
                <a:spLocks/>
              </p:cNvSpPr>
              <p:nvPr/>
            </p:nvSpPr>
            <p:spPr bwMode="auto">
              <a:xfrm>
                <a:off x="3681413" y="4222750"/>
                <a:ext cx="542925" cy="66675"/>
              </a:xfrm>
              <a:prstGeom prst="rect">
                <a:avLst/>
              </a:prstGeom>
              <a:grpFill/>
              <a:ln w="9525">
                <a:noFill/>
                <a:miter lim="800000"/>
                <a:headEnd/>
                <a:tailEnd/>
              </a:ln>
            </p:spPr>
            <p:txBody>
              <a:bodyPr anchor="ctr"/>
              <a:lstStyle/>
              <a:p>
                <a:pPr algn="ctr"/>
                <a:endParaRPr/>
              </a:p>
            </p:txBody>
          </p:sp>
          <p:sp>
            <p:nvSpPr>
              <p:cNvPr id="35" name="Freeform: Shape 35"/>
              <p:cNvSpPr>
                <a:spLocks/>
              </p:cNvSpPr>
              <p:nvPr/>
            </p:nvSpPr>
            <p:spPr bwMode="auto">
              <a:xfrm>
                <a:off x="3795713" y="3709988"/>
                <a:ext cx="177800" cy="179387"/>
              </a:xfrm>
              <a:custGeom>
                <a:avLst/>
                <a:gdLst/>
                <a:ahLst/>
                <a:cxnLst>
                  <a:cxn ang="0">
                    <a:pos x="103" y="61"/>
                  </a:cxn>
                  <a:cxn ang="0">
                    <a:pos x="97" y="59"/>
                  </a:cxn>
                  <a:cxn ang="0">
                    <a:pos x="97" y="46"/>
                  </a:cxn>
                  <a:cxn ang="0">
                    <a:pos x="102" y="44"/>
                  </a:cxn>
                  <a:cxn ang="0">
                    <a:pos x="105" y="35"/>
                  </a:cxn>
                  <a:cxn ang="0">
                    <a:pos x="102" y="28"/>
                  </a:cxn>
                  <a:cxn ang="0">
                    <a:pos x="93" y="24"/>
                  </a:cxn>
                  <a:cxn ang="0">
                    <a:pos x="88" y="27"/>
                  </a:cxn>
                  <a:cxn ang="0">
                    <a:pos x="78" y="18"/>
                  </a:cxn>
                  <a:cxn ang="0">
                    <a:pos x="81" y="13"/>
                  </a:cxn>
                  <a:cxn ang="0">
                    <a:pos x="76" y="4"/>
                  </a:cxn>
                  <a:cxn ang="0">
                    <a:pos x="69" y="1"/>
                  </a:cxn>
                  <a:cxn ang="0">
                    <a:pos x="60" y="5"/>
                  </a:cxn>
                  <a:cxn ang="0">
                    <a:pos x="58" y="11"/>
                  </a:cxn>
                  <a:cxn ang="0">
                    <a:pos x="46" y="11"/>
                  </a:cxn>
                  <a:cxn ang="0">
                    <a:pos x="43" y="6"/>
                  </a:cxn>
                  <a:cxn ang="0">
                    <a:pos x="34" y="3"/>
                  </a:cxn>
                  <a:cxn ang="0">
                    <a:pos x="27" y="6"/>
                  </a:cxn>
                  <a:cxn ang="0">
                    <a:pos x="24" y="15"/>
                  </a:cxn>
                  <a:cxn ang="0">
                    <a:pos x="26" y="20"/>
                  </a:cxn>
                  <a:cxn ang="0">
                    <a:pos x="18" y="30"/>
                  </a:cxn>
                  <a:cxn ang="0">
                    <a:pos x="12" y="28"/>
                  </a:cxn>
                  <a:cxn ang="0">
                    <a:pos x="3" y="32"/>
                  </a:cxn>
                  <a:cxn ang="0">
                    <a:pos x="1" y="39"/>
                  </a:cxn>
                  <a:cxn ang="0">
                    <a:pos x="1" y="44"/>
                  </a:cxn>
                  <a:cxn ang="0">
                    <a:pos x="5" y="48"/>
                  </a:cxn>
                  <a:cxn ang="0">
                    <a:pos x="10" y="50"/>
                  </a:cxn>
                  <a:cxn ang="0">
                    <a:pos x="11" y="62"/>
                  </a:cxn>
                  <a:cxn ang="0">
                    <a:pos x="5" y="65"/>
                  </a:cxn>
                  <a:cxn ang="0">
                    <a:pos x="2" y="74"/>
                  </a:cxn>
                  <a:cxn ang="0">
                    <a:pos x="5" y="81"/>
                  </a:cxn>
                  <a:cxn ang="0">
                    <a:pos x="14" y="84"/>
                  </a:cxn>
                  <a:cxn ang="0">
                    <a:pos x="20" y="82"/>
                  </a:cxn>
                  <a:cxn ang="0">
                    <a:pos x="29" y="90"/>
                  </a:cxn>
                  <a:cxn ang="0">
                    <a:pos x="27" y="96"/>
                  </a:cxn>
                  <a:cxn ang="0">
                    <a:pos x="27" y="101"/>
                  </a:cxn>
                  <a:cxn ang="0">
                    <a:pos x="31" y="105"/>
                  </a:cxn>
                  <a:cxn ang="0">
                    <a:pos x="38" y="107"/>
                  </a:cxn>
                  <a:cxn ang="0">
                    <a:pos x="43" y="107"/>
                  </a:cxn>
                  <a:cxn ang="0">
                    <a:pos x="47" y="103"/>
                  </a:cxn>
                  <a:cxn ang="0">
                    <a:pos x="49" y="98"/>
                  </a:cxn>
                  <a:cxn ang="0">
                    <a:pos x="62" y="97"/>
                  </a:cxn>
                  <a:cxn ang="0">
                    <a:pos x="64" y="103"/>
                  </a:cxn>
                  <a:cxn ang="0">
                    <a:pos x="73" y="106"/>
                  </a:cxn>
                  <a:cxn ang="0">
                    <a:pos x="80" y="103"/>
                  </a:cxn>
                  <a:cxn ang="0">
                    <a:pos x="84" y="94"/>
                  </a:cxn>
                  <a:cxn ang="0">
                    <a:pos x="81" y="88"/>
                  </a:cxn>
                  <a:cxn ang="0">
                    <a:pos x="90" y="79"/>
                  </a:cxn>
                  <a:cxn ang="0">
                    <a:pos x="95" y="81"/>
                  </a:cxn>
                  <a:cxn ang="0">
                    <a:pos x="101" y="81"/>
                  </a:cxn>
                  <a:cxn ang="0">
                    <a:pos x="104" y="77"/>
                  </a:cxn>
                  <a:cxn ang="0">
                    <a:pos x="107" y="70"/>
                  </a:cxn>
                  <a:cxn ang="0">
                    <a:pos x="103" y="61"/>
                  </a:cxn>
                  <a:cxn ang="0">
                    <a:pos x="65" y="79"/>
                  </a:cxn>
                  <a:cxn ang="0">
                    <a:pos x="54" y="81"/>
                  </a:cxn>
                  <a:cxn ang="0">
                    <a:pos x="29" y="66"/>
                  </a:cxn>
                  <a:cxn ang="0">
                    <a:pos x="42" y="30"/>
                  </a:cxn>
                  <a:cxn ang="0">
                    <a:pos x="54" y="27"/>
                  </a:cxn>
                  <a:cxn ang="0">
                    <a:pos x="78" y="43"/>
                  </a:cxn>
                  <a:cxn ang="0">
                    <a:pos x="65" y="79"/>
                  </a:cxn>
                  <a:cxn ang="0">
                    <a:pos x="65" y="79"/>
                  </a:cxn>
                  <a:cxn ang="0">
                    <a:pos x="65" y="79"/>
                  </a:cxn>
                </a:cxnLst>
                <a:rect l="0" t="0" r="r" b="b"/>
                <a:pathLst>
                  <a:path w="108" h="108">
                    <a:moveTo>
                      <a:pt x="103" y="61"/>
                    </a:moveTo>
                    <a:cubicBezTo>
                      <a:pt x="97" y="59"/>
                      <a:pt x="97" y="59"/>
                      <a:pt x="97" y="59"/>
                    </a:cubicBezTo>
                    <a:cubicBezTo>
                      <a:pt x="98" y="55"/>
                      <a:pt x="97" y="51"/>
                      <a:pt x="97" y="46"/>
                    </a:cubicBezTo>
                    <a:cubicBezTo>
                      <a:pt x="102" y="44"/>
                      <a:pt x="102" y="44"/>
                      <a:pt x="102" y="44"/>
                    </a:cubicBezTo>
                    <a:cubicBezTo>
                      <a:pt x="106" y="42"/>
                      <a:pt x="107" y="38"/>
                      <a:pt x="105" y="35"/>
                    </a:cubicBezTo>
                    <a:cubicBezTo>
                      <a:pt x="102" y="28"/>
                      <a:pt x="102" y="28"/>
                      <a:pt x="102" y="28"/>
                    </a:cubicBezTo>
                    <a:cubicBezTo>
                      <a:pt x="101" y="24"/>
                      <a:pt x="97" y="23"/>
                      <a:pt x="93" y="24"/>
                    </a:cubicBezTo>
                    <a:cubicBezTo>
                      <a:pt x="88" y="27"/>
                      <a:pt x="88" y="27"/>
                      <a:pt x="88" y="27"/>
                    </a:cubicBezTo>
                    <a:cubicBezTo>
                      <a:pt x="85" y="24"/>
                      <a:pt x="82" y="21"/>
                      <a:pt x="78" y="18"/>
                    </a:cubicBezTo>
                    <a:cubicBezTo>
                      <a:pt x="81" y="13"/>
                      <a:pt x="81" y="13"/>
                      <a:pt x="81" y="13"/>
                    </a:cubicBezTo>
                    <a:cubicBezTo>
                      <a:pt x="82" y="9"/>
                      <a:pt x="80" y="5"/>
                      <a:pt x="76" y="4"/>
                    </a:cubicBezTo>
                    <a:cubicBezTo>
                      <a:pt x="69" y="1"/>
                      <a:pt x="69" y="1"/>
                      <a:pt x="69" y="1"/>
                    </a:cubicBezTo>
                    <a:cubicBezTo>
                      <a:pt x="66" y="0"/>
                      <a:pt x="62" y="2"/>
                      <a:pt x="60" y="5"/>
                    </a:cubicBezTo>
                    <a:cubicBezTo>
                      <a:pt x="58" y="11"/>
                      <a:pt x="58" y="11"/>
                      <a:pt x="58" y="11"/>
                    </a:cubicBezTo>
                    <a:cubicBezTo>
                      <a:pt x="54" y="10"/>
                      <a:pt x="50" y="11"/>
                      <a:pt x="46" y="11"/>
                    </a:cubicBezTo>
                    <a:cubicBezTo>
                      <a:pt x="43" y="6"/>
                      <a:pt x="43" y="6"/>
                      <a:pt x="43" y="6"/>
                    </a:cubicBezTo>
                    <a:cubicBezTo>
                      <a:pt x="42" y="2"/>
                      <a:pt x="38" y="1"/>
                      <a:pt x="34" y="3"/>
                    </a:cubicBezTo>
                    <a:cubicBezTo>
                      <a:pt x="27" y="6"/>
                      <a:pt x="27" y="6"/>
                      <a:pt x="27" y="6"/>
                    </a:cubicBezTo>
                    <a:cubicBezTo>
                      <a:pt x="24" y="7"/>
                      <a:pt x="22" y="11"/>
                      <a:pt x="24" y="15"/>
                    </a:cubicBezTo>
                    <a:cubicBezTo>
                      <a:pt x="26" y="20"/>
                      <a:pt x="26" y="20"/>
                      <a:pt x="26" y="20"/>
                    </a:cubicBezTo>
                    <a:cubicBezTo>
                      <a:pt x="23" y="23"/>
                      <a:pt x="20" y="26"/>
                      <a:pt x="18" y="30"/>
                    </a:cubicBezTo>
                    <a:cubicBezTo>
                      <a:pt x="12" y="28"/>
                      <a:pt x="12" y="28"/>
                      <a:pt x="12" y="28"/>
                    </a:cubicBezTo>
                    <a:cubicBezTo>
                      <a:pt x="9" y="26"/>
                      <a:pt x="4" y="28"/>
                      <a:pt x="3" y="32"/>
                    </a:cubicBezTo>
                    <a:cubicBezTo>
                      <a:pt x="1" y="39"/>
                      <a:pt x="1" y="39"/>
                      <a:pt x="1" y="39"/>
                    </a:cubicBezTo>
                    <a:cubicBezTo>
                      <a:pt x="0" y="41"/>
                      <a:pt x="0" y="42"/>
                      <a:pt x="1" y="44"/>
                    </a:cubicBezTo>
                    <a:cubicBezTo>
                      <a:pt x="2" y="46"/>
                      <a:pt x="3" y="47"/>
                      <a:pt x="5" y="48"/>
                    </a:cubicBezTo>
                    <a:cubicBezTo>
                      <a:pt x="10" y="50"/>
                      <a:pt x="10" y="50"/>
                      <a:pt x="10" y="50"/>
                    </a:cubicBezTo>
                    <a:cubicBezTo>
                      <a:pt x="10" y="54"/>
                      <a:pt x="10" y="58"/>
                      <a:pt x="11" y="62"/>
                    </a:cubicBezTo>
                    <a:cubicBezTo>
                      <a:pt x="5" y="65"/>
                      <a:pt x="5" y="65"/>
                      <a:pt x="5" y="65"/>
                    </a:cubicBezTo>
                    <a:cubicBezTo>
                      <a:pt x="2" y="66"/>
                      <a:pt x="0" y="71"/>
                      <a:pt x="2" y="74"/>
                    </a:cubicBezTo>
                    <a:cubicBezTo>
                      <a:pt x="5" y="81"/>
                      <a:pt x="5" y="81"/>
                      <a:pt x="5" y="81"/>
                    </a:cubicBezTo>
                    <a:cubicBezTo>
                      <a:pt x="7" y="84"/>
                      <a:pt x="11" y="86"/>
                      <a:pt x="14" y="84"/>
                    </a:cubicBezTo>
                    <a:cubicBezTo>
                      <a:pt x="20" y="82"/>
                      <a:pt x="20" y="82"/>
                      <a:pt x="20" y="82"/>
                    </a:cubicBezTo>
                    <a:cubicBezTo>
                      <a:pt x="22" y="85"/>
                      <a:pt x="26" y="88"/>
                      <a:pt x="29" y="90"/>
                    </a:cubicBezTo>
                    <a:cubicBezTo>
                      <a:pt x="27" y="96"/>
                      <a:pt x="27" y="96"/>
                      <a:pt x="27" y="96"/>
                    </a:cubicBezTo>
                    <a:cubicBezTo>
                      <a:pt x="26" y="98"/>
                      <a:pt x="26" y="100"/>
                      <a:pt x="27" y="101"/>
                    </a:cubicBezTo>
                    <a:cubicBezTo>
                      <a:pt x="28" y="103"/>
                      <a:pt x="29" y="104"/>
                      <a:pt x="31" y="105"/>
                    </a:cubicBezTo>
                    <a:cubicBezTo>
                      <a:pt x="38" y="107"/>
                      <a:pt x="38" y="107"/>
                      <a:pt x="38" y="107"/>
                    </a:cubicBezTo>
                    <a:cubicBezTo>
                      <a:pt x="40" y="108"/>
                      <a:pt x="42" y="108"/>
                      <a:pt x="43" y="107"/>
                    </a:cubicBezTo>
                    <a:cubicBezTo>
                      <a:pt x="45" y="107"/>
                      <a:pt x="46" y="105"/>
                      <a:pt x="47" y="103"/>
                    </a:cubicBezTo>
                    <a:cubicBezTo>
                      <a:pt x="49" y="98"/>
                      <a:pt x="49" y="98"/>
                      <a:pt x="49" y="98"/>
                    </a:cubicBezTo>
                    <a:cubicBezTo>
                      <a:pt x="53" y="98"/>
                      <a:pt x="57" y="98"/>
                      <a:pt x="62" y="97"/>
                    </a:cubicBezTo>
                    <a:cubicBezTo>
                      <a:pt x="64" y="103"/>
                      <a:pt x="64" y="103"/>
                      <a:pt x="64" y="103"/>
                    </a:cubicBezTo>
                    <a:cubicBezTo>
                      <a:pt x="66" y="106"/>
                      <a:pt x="70" y="108"/>
                      <a:pt x="73" y="106"/>
                    </a:cubicBezTo>
                    <a:cubicBezTo>
                      <a:pt x="80" y="103"/>
                      <a:pt x="80" y="103"/>
                      <a:pt x="80" y="103"/>
                    </a:cubicBezTo>
                    <a:cubicBezTo>
                      <a:pt x="84" y="101"/>
                      <a:pt x="85" y="97"/>
                      <a:pt x="84" y="94"/>
                    </a:cubicBezTo>
                    <a:cubicBezTo>
                      <a:pt x="81" y="88"/>
                      <a:pt x="81" y="88"/>
                      <a:pt x="81" y="88"/>
                    </a:cubicBezTo>
                    <a:cubicBezTo>
                      <a:pt x="84" y="86"/>
                      <a:pt x="87" y="82"/>
                      <a:pt x="90" y="79"/>
                    </a:cubicBezTo>
                    <a:cubicBezTo>
                      <a:pt x="95" y="81"/>
                      <a:pt x="95" y="81"/>
                      <a:pt x="95" y="81"/>
                    </a:cubicBezTo>
                    <a:cubicBezTo>
                      <a:pt x="97" y="82"/>
                      <a:pt x="99" y="82"/>
                      <a:pt x="101" y="81"/>
                    </a:cubicBezTo>
                    <a:cubicBezTo>
                      <a:pt x="102" y="80"/>
                      <a:pt x="104" y="79"/>
                      <a:pt x="104" y="77"/>
                    </a:cubicBezTo>
                    <a:cubicBezTo>
                      <a:pt x="107" y="70"/>
                      <a:pt x="107" y="70"/>
                      <a:pt x="107" y="70"/>
                    </a:cubicBezTo>
                    <a:cubicBezTo>
                      <a:pt x="108" y="66"/>
                      <a:pt x="106" y="62"/>
                      <a:pt x="103" y="61"/>
                    </a:cubicBezTo>
                    <a:close/>
                    <a:moveTo>
                      <a:pt x="65" y="79"/>
                    </a:moveTo>
                    <a:cubicBezTo>
                      <a:pt x="61" y="81"/>
                      <a:pt x="58" y="81"/>
                      <a:pt x="54" y="81"/>
                    </a:cubicBezTo>
                    <a:cubicBezTo>
                      <a:pt x="43" y="81"/>
                      <a:pt x="33" y="75"/>
                      <a:pt x="29" y="66"/>
                    </a:cubicBezTo>
                    <a:cubicBezTo>
                      <a:pt x="23" y="52"/>
                      <a:pt x="29" y="36"/>
                      <a:pt x="42" y="30"/>
                    </a:cubicBezTo>
                    <a:cubicBezTo>
                      <a:pt x="46" y="28"/>
                      <a:pt x="50" y="27"/>
                      <a:pt x="54" y="27"/>
                    </a:cubicBezTo>
                    <a:cubicBezTo>
                      <a:pt x="64" y="27"/>
                      <a:pt x="74" y="33"/>
                      <a:pt x="78" y="43"/>
                    </a:cubicBezTo>
                    <a:cubicBezTo>
                      <a:pt x="85" y="57"/>
                      <a:pt x="79" y="73"/>
                      <a:pt x="65" y="79"/>
                    </a:cubicBezTo>
                    <a:close/>
                    <a:moveTo>
                      <a:pt x="65" y="79"/>
                    </a:moveTo>
                    <a:cubicBezTo>
                      <a:pt x="65" y="79"/>
                      <a:pt x="65" y="79"/>
                      <a:pt x="65" y="79"/>
                    </a:cubicBezTo>
                  </a:path>
                </a:pathLst>
              </a:custGeom>
              <a:grpFill/>
              <a:ln w="9525">
                <a:noFill/>
                <a:round/>
                <a:headEnd/>
                <a:tailEnd/>
              </a:ln>
            </p:spPr>
            <p:txBody>
              <a:bodyPr anchor="ctr"/>
              <a:lstStyle/>
              <a:p>
                <a:pPr algn="ctr"/>
                <a:endParaRPr/>
              </a:p>
            </p:txBody>
          </p:sp>
        </p:grpSp>
      </p:grpSp>
    </p:spTree>
    <p:extLst>
      <p:ext uri="{BB962C8B-B14F-4D97-AF65-F5344CB8AC3E}">
        <p14:creationId xmlns:p14="http://schemas.microsoft.com/office/powerpoint/2010/main" val="49978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33"/>
          <p:cNvSpPr txBox="1"/>
          <p:nvPr/>
        </p:nvSpPr>
        <p:spPr>
          <a:xfrm>
            <a:off x="3382416" y="1815539"/>
            <a:ext cx="4093935" cy="611706"/>
          </a:xfrm>
          <a:prstGeom prst="rect">
            <a:avLst/>
          </a:prstGeom>
          <a:noFill/>
          <a:ln w="9525">
            <a:noFill/>
          </a:ln>
        </p:spPr>
        <p:txBody>
          <a:bodyPr wrap="square" anchor="t">
            <a:spAutoFit/>
          </a:bodyPr>
          <a:lstStyle/>
          <a:p>
            <a:pPr lvl="0"/>
            <a:r>
              <a:rPr lang="zh-CN" altLang="en-US" sz="3375" b="1" dirty="0">
                <a:solidFill>
                  <a:schemeClr val="tx1">
                    <a:lumMod val="65000"/>
                    <a:lumOff val="35000"/>
                  </a:schemeClr>
                </a:solidFill>
                <a:latin typeface="微软雅黑" panose="020B0503020204020204" pitchFamily="34" charset="-122"/>
                <a:ea typeface="微软雅黑" panose="020B0503020204020204" pitchFamily="34" charset="-122"/>
              </a:rPr>
              <a:t>人机交互</a:t>
            </a:r>
          </a:p>
        </p:txBody>
      </p:sp>
      <p:cxnSp>
        <p:nvCxnSpPr>
          <p:cNvPr id="30" name="直接连接符 29"/>
          <p:cNvCxnSpPr/>
          <p:nvPr/>
        </p:nvCxnSpPr>
        <p:spPr>
          <a:xfrm>
            <a:off x="3495681" y="2378710"/>
            <a:ext cx="338699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平行四边形 43"/>
          <p:cNvSpPr/>
          <p:nvPr/>
        </p:nvSpPr>
        <p:spPr>
          <a:xfrm>
            <a:off x="7349836" y="14364"/>
            <a:ext cx="5437826" cy="5143500"/>
          </a:xfrm>
          <a:prstGeom prst="parallelogram">
            <a:avLst>
              <a:gd name="adj" fmla="val 9465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a:off x="3495681" y="3723878"/>
            <a:ext cx="4981055" cy="4711452"/>
          </a:xfrm>
          <a:prstGeom prst="parallelogram">
            <a:avLst>
              <a:gd name="adj" fmla="val 94657"/>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70968" y="1923678"/>
            <a:ext cx="1227284" cy="1190253"/>
          </a:xfrm>
          <a:custGeom>
            <a:avLst/>
            <a:gdLst>
              <a:gd name="connsiteX0" fmla="*/ 0 w 1413385"/>
              <a:gd name="connsiteY0" fmla="*/ 0 h 1026944"/>
              <a:gd name="connsiteX1" fmla="*/ 1413385 w 1413385"/>
              <a:gd name="connsiteY1" fmla="*/ 0 h 1026944"/>
              <a:gd name="connsiteX2" fmla="*/ 1413385 w 1413385"/>
              <a:gd name="connsiteY2" fmla="*/ 1026944 h 1026944"/>
              <a:gd name="connsiteX3" fmla="*/ 0 w 1413385"/>
              <a:gd name="connsiteY3" fmla="*/ 1026944 h 1026944"/>
              <a:gd name="connsiteX4" fmla="*/ 0 w 1413385"/>
              <a:gd name="connsiteY4" fmla="*/ 0 h 1026944"/>
              <a:gd name="connsiteX0" fmla="*/ 0 w 1413385"/>
              <a:gd name="connsiteY0" fmla="*/ 0 h 1026944"/>
              <a:gd name="connsiteX1" fmla="*/ 1413385 w 1413385"/>
              <a:gd name="connsiteY1" fmla="*/ 0 h 1026944"/>
              <a:gd name="connsiteX2" fmla="*/ 1405087 w 1413385"/>
              <a:gd name="connsiteY2" fmla="*/ 494556 h 1026944"/>
              <a:gd name="connsiteX3" fmla="*/ 1413385 w 1413385"/>
              <a:gd name="connsiteY3" fmla="*/ 1026944 h 1026944"/>
              <a:gd name="connsiteX4" fmla="*/ 0 w 1413385"/>
              <a:gd name="connsiteY4" fmla="*/ 1026944 h 1026944"/>
              <a:gd name="connsiteX5" fmla="*/ 0 w 1413385"/>
              <a:gd name="connsiteY5" fmla="*/ 0 h 1026944"/>
              <a:gd name="connsiteX0" fmla="*/ 0 w 1728937"/>
              <a:gd name="connsiteY0" fmla="*/ 0 h 1026944"/>
              <a:gd name="connsiteX1" fmla="*/ 1413385 w 1728937"/>
              <a:gd name="connsiteY1" fmla="*/ 0 h 1026944"/>
              <a:gd name="connsiteX2" fmla="*/ 1728937 w 1728937"/>
              <a:gd name="connsiteY2" fmla="*/ 513606 h 1026944"/>
              <a:gd name="connsiteX3" fmla="*/ 1413385 w 1728937"/>
              <a:gd name="connsiteY3" fmla="*/ 1026944 h 1026944"/>
              <a:gd name="connsiteX4" fmla="*/ 0 w 1728937"/>
              <a:gd name="connsiteY4" fmla="*/ 1026944 h 1026944"/>
              <a:gd name="connsiteX5" fmla="*/ 0 w 1728937"/>
              <a:gd name="connsiteY5" fmla="*/ 0 h 1026944"/>
              <a:gd name="connsiteX0" fmla="*/ 0 w 1841720"/>
              <a:gd name="connsiteY0" fmla="*/ 0 h 1026944"/>
              <a:gd name="connsiteX1" fmla="*/ 1413385 w 1841720"/>
              <a:gd name="connsiteY1" fmla="*/ 0 h 1026944"/>
              <a:gd name="connsiteX2" fmla="*/ 1841720 w 1841720"/>
              <a:gd name="connsiteY2" fmla="*/ 513606 h 1026944"/>
              <a:gd name="connsiteX3" fmla="*/ 1413385 w 1841720"/>
              <a:gd name="connsiteY3" fmla="*/ 1026944 h 1026944"/>
              <a:gd name="connsiteX4" fmla="*/ 0 w 1841720"/>
              <a:gd name="connsiteY4" fmla="*/ 1026944 h 1026944"/>
              <a:gd name="connsiteX5" fmla="*/ 0 w 1841720"/>
              <a:gd name="connsiteY5" fmla="*/ 0 h 10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1720" h="1026944">
                <a:moveTo>
                  <a:pt x="0" y="0"/>
                </a:moveTo>
                <a:lnTo>
                  <a:pt x="1413385" y="0"/>
                </a:lnTo>
                <a:lnTo>
                  <a:pt x="1841720" y="513606"/>
                </a:lnTo>
                <a:lnTo>
                  <a:pt x="1413385" y="1026944"/>
                </a:lnTo>
                <a:lnTo>
                  <a:pt x="0" y="1026944"/>
                </a:lnTo>
                <a:lnTo>
                  <a:pt x="0" y="0"/>
                </a:lnTo>
                <a:close/>
              </a:path>
            </a:pathLst>
          </a:cu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2282640" y="2005935"/>
            <a:ext cx="707245" cy="1107996"/>
          </a:xfrm>
          <a:prstGeom prst="rect">
            <a:avLst/>
          </a:prstGeom>
          <a:noFill/>
        </p:spPr>
        <p:txBody>
          <a:bodyPr wrap="none" rtlCol="0">
            <a:spAutoFit/>
          </a:bodyPr>
          <a:lstStyle/>
          <a:p>
            <a:r>
              <a:rPr lang="en-US" altLang="zh-CN" sz="6600" b="1" dirty="0">
                <a:solidFill>
                  <a:schemeClr val="bg1"/>
                </a:solidFill>
                <a:latin typeface="方正兰亭超细黑简体" panose="02000000000000000000" pitchFamily="2" charset="-122"/>
                <a:ea typeface="方正兰亭超细黑简体" panose="02000000000000000000" pitchFamily="2" charset="-122"/>
              </a:rPr>
              <a:t>1</a:t>
            </a:r>
            <a:endParaRPr lang="zh-CN" altLang="en-US" sz="6600" b="1"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237987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图片 4-32125">
            <a:extLst>
              <a:ext uri="{FF2B5EF4-FFF2-40B4-BE49-F238E27FC236}">
                <a16:creationId xmlns:a16="http://schemas.microsoft.com/office/drawing/2014/main" id="{46CF6663-624C-4350-82BB-942591681CC6}"/>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rcRect t="12502" b="12502"/>
          <a:stretch>
            <a:fillRect/>
          </a:stretch>
        </p:blipFill>
        <p:spPr>
          <a:xfrm rot="543373">
            <a:off x="1466513" y="1505145"/>
            <a:ext cx="3792572" cy="2133209"/>
          </a:xfrm>
          <a:prstGeom prst="rect">
            <a:avLst/>
          </a:prstGeom>
          <a:ln w="28575">
            <a:solidFill>
              <a:schemeClr val="bg1"/>
            </a:solidFill>
          </a:ln>
        </p:spPr>
      </p:pic>
      <p:pic>
        <p:nvPicPr>
          <p:cNvPr id="33" name="Picture 2" descr="https://timgsa.baidu.com/timg?image&amp;quality=80&amp;size=b9999_10000&amp;sec=1578328320594&amp;di=691e8327042d3cbb121db890800d827a&amp;imgtype=jpg&amp;src=http%3A%2F%2Fi01.i.aliimg.com%2Fwsphoto%2Fv0%2F1773628975%2Fvintage-old-fashioned-fm-font-b-radio-b-font-metal-chalybeate-modem-model-font-b-decoration.jpg">
            <a:extLst>
              <a:ext uri="{FF2B5EF4-FFF2-40B4-BE49-F238E27FC236}">
                <a16:creationId xmlns:a16="http://schemas.microsoft.com/office/drawing/2014/main" id="{1747DE27-368E-40EC-9C41-7A53113AF0F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49" t="31442" r="7601" b="20201"/>
          <a:stretch/>
        </p:blipFill>
        <p:spPr bwMode="auto">
          <a:xfrm>
            <a:off x="4283968" y="664797"/>
            <a:ext cx="3353895" cy="1906952"/>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42547581-AFFF-4800-98FF-F3A1F6B8715E}"/>
              </a:ext>
            </a:extLst>
          </p:cNvPr>
          <p:cNvSpPr/>
          <p:nvPr/>
        </p:nvSpPr>
        <p:spPr>
          <a:xfrm>
            <a:off x="1907704" y="4155536"/>
            <a:ext cx="5504126" cy="646331"/>
          </a:xfrm>
          <a:prstGeom prst="rect">
            <a:avLst/>
          </a:prstGeom>
        </p:spPr>
        <p:txBody>
          <a:bodyPr wrap="square">
            <a:spAutoFit/>
          </a:bodyPr>
          <a:lstStyle/>
          <a:p>
            <a:r>
              <a:rPr lang="zh-CN" altLang="en-US" b="1" dirty="0">
                <a:solidFill>
                  <a:srgbClr val="02528A"/>
                </a:solidFill>
                <a:latin typeface="华文仿宋" panose="02010600040101010101" pitchFamily="2" charset="-122"/>
                <a:ea typeface="华文仿宋" panose="02010600040101010101" pitchFamily="2" charset="-122"/>
              </a:rPr>
              <a:t>人机交互主要是研究人与计算机之间的信息交换</a:t>
            </a:r>
            <a:r>
              <a:rPr lang="en-US" altLang="zh-CN" b="1" dirty="0">
                <a:solidFill>
                  <a:srgbClr val="02528A"/>
                </a:solidFill>
                <a:latin typeface="华文仿宋" panose="02010600040101010101" pitchFamily="2" charset="-122"/>
                <a:ea typeface="华文仿宋" panose="02010600040101010101" pitchFamily="2" charset="-122"/>
              </a:rPr>
              <a:t>,</a:t>
            </a:r>
          </a:p>
          <a:p>
            <a:r>
              <a:rPr lang="zh-CN" altLang="en-US" b="1" dirty="0">
                <a:solidFill>
                  <a:srgbClr val="02528A"/>
                </a:solidFill>
                <a:latin typeface="华文仿宋" panose="02010600040101010101" pitchFamily="2" charset="-122"/>
                <a:ea typeface="华文仿宋" panose="02010600040101010101" pitchFamily="2" charset="-122"/>
              </a:rPr>
              <a:t>包括人到计算机的信息交换和计算机到人的信息交换</a:t>
            </a:r>
          </a:p>
        </p:txBody>
      </p:sp>
    </p:spTree>
    <p:extLst>
      <p:ext uri="{BB962C8B-B14F-4D97-AF65-F5344CB8AC3E}">
        <p14:creationId xmlns:p14="http://schemas.microsoft.com/office/powerpoint/2010/main" val="896900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836146" y="3307517"/>
            <a:ext cx="2169703" cy="1162050"/>
            <a:chOff x="836146" y="3307517"/>
            <a:chExt cx="2169703" cy="1162050"/>
          </a:xfrm>
        </p:grpSpPr>
        <p:sp>
          <p:nvSpPr>
            <p:cNvPr id="4" name="椭圆 3"/>
            <p:cNvSpPr/>
            <p:nvPr/>
          </p:nvSpPr>
          <p:spPr>
            <a:xfrm>
              <a:off x="836146" y="3307517"/>
              <a:ext cx="1130786" cy="1162050"/>
            </a:xfrm>
            <a:prstGeom prst="ellipse">
              <a:avLst/>
            </a:pr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矩形 11"/>
            <p:cNvSpPr/>
            <p:nvPr/>
          </p:nvSpPr>
          <p:spPr>
            <a:xfrm>
              <a:off x="1981171" y="3773125"/>
              <a:ext cx="1024678" cy="230833"/>
            </a:xfrm>
            <a:prstGeom prst="rect">
              <a:avLst/>
            </a:prstGeom>
          </p:spPr>
          <p:txBody>
            <a:bodyPr wrap="none">
              <a:normAutofit fontScale="77500" lnSpcReduction="20000"/>
            </a:bodyPr>
            <a:lstStyle/>
            <a:p>
              <a:r>
                <a:rPr lang="zh-CN" altLang="en-US" sz="1400" b="1" dirty="0"/>
                <a:t>话筒</a:t>
              </a:r>
            </a:p>
          </p:txBody>
        </p:sp>
      </p:grpSp>
      <p:sp>
        <p:nvSpPr>
          <p:cNvPr id="21" name="Title 1">
            <a:extLst>
              <a:ext uri="{FF2B5EF4-FFF2-40B4-BE49-F238E27FC236}">
                <a16:creationId xmlns:a16="http://schemas.microsoft.com/office/drawing/2014/main" id="{7DE01BE9-2CCD-43BF-BC0E-7E25367F7DC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向计算机传递信息</a:t>
            </a:r>
            <a:endParaRPr lang="en-GB" altLang="zh-CN" sz="1800" dirty="0">
              <a:solidFill>
                <a:schemeClr val="tx1">
                  <a:lumMod val="65000"/>
                  <a:lumOff val="35000"/>
                </a:schemeClr>
              </a:solidFill>
              <a:latin typeface="+mn-lt"/>
              <a:ea typeface="+mn-ea"/>
              <a:cs typeface="+mn-ea"/>
              <a:sym typeface="+mn-lt"/>
            </a:endParaRPr>
          </a:p>
        </p:txBody>
      </p:sp>
      <p:grpSp>
        <p:nvGrpSpPr>
          <p:cNvPr id="43" name="组合 42">
            <a:extLst>
              <a:ext uri="{FF2B5EF4-FFF2-40B4-BE49-F238E27FC236}">
                <a16:creationId xmlns:a16="http://schemas.microsoft.com/office/drawing/2014/main" id="{6D1550FC-272A-4C3F-9DAA-A844056C1D77}"/>
              </a:ext>
            </a:extLst>
          </p:cNvPr>
          <p:cNvGrpSpPr/>
          <p:nvPr/>
        </p:nvGrpSpPr>
        <p:grpSpPr>
          <a:xfrm>
            <a:off x="834791" y="956962"/>
            <a:ext cx="2284400" cy="1162050"/>
            <a:chOff x="834791" y="956962"/>
            <a:chExt cx="2284400" cy="1162050"/>
          </a:xfrm>
        </p:grpSpPr>
        <p:grpSp>
          <p:nvGrpSpPr>
            <p:cNvPr id="3" name="组合 2">
              <a:extLst>
                <a:ext uri="{FF2B5EF4-FFF2-40B4-BE49-F238E27FC236}">
                  <a16:creationId xmlns:a16="http://schemas.microsoft.com/office/drawing/2014/main" id="{F21E9681-5FCF-4373-AE0C-EFD2381BB51E}"/>
                </a:ext>
              </a:extLst>
            </p:cNvPr>
            <p:cNvGrpSpPr/>
            <p:nvPr/>
          </p:nvGrpSpPr>
          <p:grpSpPr>
            <a:xfrm>
              <a:off x="834791" y="956962"/>
              <a:ext cx="1130786" cy="1162050"/>
              <a:chOff x="834791" y="956962"/>
              <a:chExt cx="1130786" cy="1162050"/>
            </a:xfrm>
          </p:grpSpPr>
          <p:sp>
            <p:nvSpPr>
              <p:cNvPr id="6" name="椭圆 5"/>
              <p:cNvSpPr/>
              <p:nvPr/>
            </p:nvSpPr>
            <p:spPr>
              <a:xfrm>
                <a:off x="834791" y="956962"/>
                <a:ext cx="1130786" cy="1162050"/>
              </a:xfrm>
              <a:prstGeom prst="ellipse">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KSO_Shape">
                <a:extLst>
                  <a:ext uri="{FF2B5EF4-FFF2-40B4-BE49-F238E27FC236}">
                    <a16:creationId xmlns:a16="http://schemas.microsoft.com/office/drawing/2014/main" id="{FBE3F315-50FD-41A8-A9AA-E947F8709CD3}"/>
                  </a:ext>
                </a:extLst>
              </p:cNvPr>
              <p:cNvSpPr>
                <a:spLocks/>
              </p:cNvSpPr>
              <p:nvPr/>
            </p:nvSpPr>
            <p:spPr bwMode="auto">
              <a:xfrm>
                <a:off x="1171853" y="1239397"/>
                <a:ext cx="456661" cy="657739"/>
              </a:xfrm>
              <a:custGeom>
                <a:avLst/>
                <a:gdLst>
                  <a:gd name="T0" fmla="*/ 722411 w 2269"/>
                  <a:gd name="T1" fmla="*/ 337844 h 3336"/>
                  <a:gd name="T2" fmla="*/ 722411 w 2269"/>
                  <a:gd name="T3" fmla="*/ 506227 h 3336"/>
                  <a:gd name="T4" fmla="*/ 618824 w 2269"/>
                  <a:gd name="T5" fmla="*/ 619021 h 3336"/>
                  <a:gd name="T6" fmla="*/ 503907 w 2269"/>
                  <a:gd name="T7" fmla="*/ 506227 h 3336"/>
                  <a:gd name="T8" fmla="*/ 503907 w 2269"/>
                  <a:gd name="T9" fmla="*/ 337844 h 3336"/>
                  <a:gd name="T10" fmla="*/ 618824 w 2269"/>
                  <a:gd name="T11" fmla="*/ 225050 h 3336"/>
                  <a:gd name="T12" fmla="*/ 722411 w 2269"/>
                  <a:gd name="T13" fmla="*/ 337844 h 3336"/>
                  <a:gd name="T14" fmla="*/ 843802 w 2269"/>
                  <a:gd name="T15" fmla="*/ 1800397 h 3336"/>
                  <a:gd name="T16" fmla="*/ 393846 w 2269"/>
                  <a:gd name="T17" fmla="*/ 1800397 h 3336"/>
                  <a:gd name="T18" fmla="*/ 0 w 2269"/>
                  <a:gd name="T19" fmla="*/ 1406425 h 3336"/>
                  <a:gd name="T20" fmla="*/ 0 w 2269"/>
                  <a:gd name="T21" fmla="*/ 393972 h 3336"/>
                  <a:gd name="T22" fmla="*/ 393846 w 2269"/>
                  <a:gd name="T23" fmla="*/ 0 h 3336"/>
                  <a:gd name="T24" fmla="*/ 540055 w 2269"/>
                  <a:gd name="T25" fmla="*/ 0 h 3336"/>
                  <a:gd name="T26" fmla="*/ 540055 w 2269"/>
                  <a:gd name="T27" fmla="*/ 179176 h 3336"/>
                  <a:gd name="T28" fmla="*/ 432152 w 2269"/>
                  <a:gd name="T29" fmla="*/ 337844 h 3336"/>
                  <a:gd name="T30" fmla="*/ 432152 w 2269"/>
                  <a:gd name="T31" fmla="*/ 506227 h 3336"/>
                  <a:gd name="T32" fmla="*/ 540055 w 2269"/>
                  <a:gd name="T33" fmla="*/ 664895 h 3336"/>
                  <a:gd name="T34" fmla="*/ 540055 w 2269"/>
                  <a:gd name="T35" fmla="*/ 792261 h 3336"/>
                  <a:gd name="T36" fmla="*/ 684105 w 2269"/>
                  <a:gd name="T37" fmla="*/ 792261 h 3336"/>
                  <a:gd name="T38" fmla="*/ 684105 w 2269"/>
                  <a:gd name="T39" fmla="*/ 664895 h 3336"/>
                  <a:gd name="T40" fmla="*/ 792008 w 2269"/>
                  <a:gd name="T41" fmla="*/ 506227 h 3336"/>
                  <a:gd name="T42" fmla="*/ 792008 w 2269"/>
                  <a:gd name="T43" fmla="*/ 337844 h 3336"/>
                  <a:gd name="T44" fmla="*/ 684105 w 2269"/>
                  <a:gd name="T45" fmla="*/ 179176 h 3336"/>
                  <a:gd name="T46" fmla="*/ 684105 w 2269"/>
                  <a:gd name="T47" fmla="*/ 0 h 3336"/>
                  <a:gd name="T48" fmla="*/ 843802 w 2269"/>
                  <a:gd name="T49" fmla="*/ 0 h 3336"/>
                  <a:gd name="T50" fmla="*/ 1224160 w 2269"/>
                  <a:gd name="T51" fmla="*/ 393972 h 3336"/>
                  <a:gd name="T52" fmla="*/ 1224160 w 2269"/>
                  <a:gd name="T53" fmla="*/ 1406425 h 3336"/>
                  <a:gd name="T54" fmla="*/ 843802 w 2269"/>
                  <a:gd name="T55" fmla="*/ 1800397 h 33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269" h="3336">
                    <a:moveTo>
                      <a:pt x="1339" y="626"/>
                    </a:moveTo>
                    <a:cubicBezTo>
                      <a:pt x="1339" y="938"/>
                      <a:pt x="1339" y="938"/>
                      <a:pt x="1339" y="938"/>
                    </a:cubicBezTo>
                    <a:cubicBezTo>
                      <a:pt x="1339" y="1054"/>
                      <a:pt x="1262" y="1147"/>
                      <a:pt x="1147" y="1147"/>
                    </a:cubicBezTo>
                    <a:cubicBezTo>
                      <a:pt x="1032" y="1147"/>
                      <a:pt x="934" y="1054"/>
                      <a:pt x="934" y="938"/>
                    </a:cubicBezTo>
                    <a:cubicBezTo>
                      <a:pt x="934" y="626"/>
                      <a:pt x="934" y="626"/>
                      <a:pt x="934" y="626"/>
                    </a:cubicBezTo>
                    <a:cubicBezTo>
                      <a:pt x="934" y="511"/>
                      <a:pt x="1032" y="417"/>
                      <a:pt x="1147" y="417"/>
                    </a:cubicBezTo>
                    <a:cubicBezTo>
                      <a:pt x="1262" y="417"/>
                      <a:pt x="1339" y="511"/>
                      <a:pt x="1339" y="626"/>
                    </a:cubicBezTo>
                    <a:close/>
                    <a:moveTo>
                      <a:pt x="1564" y="3336"/>
                    </a:moveTo>
                    <a:cubicBezTo>
                      <a:pt x="730" y="3336"/>
                      <a:pt x="730" y="3336"/>
                      <a:pt x="730" y="3336"/>
                    </a:cubicBezTo>
                    <a:cubicBezTo>
                      <a:pt x="327" y="3336"/>
                      <a:pt x="0" y="3010"/>
                      <a:pt x="0" y="2606"/>
                    </a:cubicBezTo>
                    <a:cubicBezTo>
                      <a:pt x="0" y="730"/>
                      <a:pt x="0" y="730"/>
                      <a:pt x="0" y="730"/>
                    </a:cubicBezTo>
                    <a:cubicBezTo>
                      <a:pt x="0" y="327"/>
                      <a:pt x="327" y="0"/>
                      <a:pt x="730" y="0"/>
                    </a:cubicBezTo>
                    <a:cubicBezTo>
                      <a:pt x="1001" y="0"/>
                      <a:pt x="1001" y="0"/>
                      <a:pt x="1001" y="0"/>
                    </a:cubicBezTo>
                    <a:cubicBezTo>
                      <a:pt x="1001" y="332"/>
                      <a:pt x="1001" y="332"/>
                      <a:pt x="1001" y="332"/>
                    </a:cubicBezTo>
                    <a:cubicBezTo>
                      <a:pt x="880" y="375"/>
                      <a:pt x="801" y="490"/>
                      <a:pt x="801" y="626"/>
                    </a:cubicBezTo>
                    <a:cubicBezTo>
                      <a:pt x="801" y="938"/>
                      <a:pt x="801" y="938"/>
                      <a:pt x="801" y="938"/>
                    </a:cubicBezTo>
                    <a:cubicBezTo>
                      <a:pt x="801" y="1074"/>
                      <a:pt x="880" y="1189"/>
                      <a:pt x="1001" y="1232"/>
                    </a:cubicBezTo>
                    <a:cubicBezTo>
                      <a:pt x="1001" y="1468"/>
                      <a:pt x="1001" y="1468"/>
                      <a:pt x="1001" y="1468"/>
                    </a:cubicBezTo>
                    <a:cubicBezTo>
                      <a:pt x="1268" y="1468"/>
                      <a:pt x="1268" y="1468"/>
                      <a:pt x="1268" y="1468"/>
                    </a:cubicBezTo>
                    <a:cubicBezTo>
                      <a:pt x="1268" y="1232"/>
                      <a:pt x="1268" y="1232"/>
                      <a:pt x="1268" y="1232"/>
                    </a:cubicBezTo>
                    <a:cubicBezTo>
                      <a:pt x="1389" y="1189"/>
                      <a:pt x="1468" y="1074"/>
                      <a:pt x="1468" y="938"/>
                    </a:cubicBezTo>
                    <a:cubicBezTo>
                      <a:pt x="1468" y="626"/>
                      <a:pt x="1468" y="626"/>
                      <a:pt x="1468" y="626"/>
                    </a:cubicBezTo>
                    <a:cubicBezTo>
                      <a:pt x="1468" y="490"/>
                      <a:pt x="1389" y="375"/>
                      <a:pt x="1268" y="332"/>
                    </a:cubicBezTo>
                    <a:cubicBezTo>
                      <a:pt x="1268" y="0"/>
                      <a:pt x="1268" y="0"/>
                      <a:pt x="1268" y="0"/>
                    </a:cubicBezTo>
                    <a:cubicBezTo>
                      <a:pt x="1564" y="0"/>
                      <a:pt x="1564" y="0"/>
                      <a:pt x="1564" y="0"/>
                    </a:cubicBezTo>
                    <a:cubicBezTo>
                      <a:pt x="1967" y="0"/>
                      <a:pt x="2269" y="327"/>
                      <a:pt x="2269" y="730"/>
                    </a:cubicBezTo>
                    <a:cubicBezTo>
                      <a:pt x="2269" y="2606"/>
                      <a:pt x="2269" y="2606"/>
                      <a:pt x="2269" y="2606"/>
                    </a:cubicBezTo>
                    <a:cubicBezTo>
                      <a:pt x="2269" y="3010"/>
                      <a:pt x="1967" y="3336"/>
                      <a:pt x="1564" y="3336"/>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1" name="矩形 10"/>
            <p:cNvSpPr/>
            <p:nvPr/>
          </p:nvSpPr>
          <p:spPr>
            <a:xfrm>
              <a:off x="2094513" y="1380024"/>
              <a:ext cx="1024678" cy="230833"/>
            </a:xfrm>
            <a:prstGeom prst="rect">
              <a:avLst/>
            </a:prstGeom>
          </p:spPr>
          <p:txBody>
            <a:bodyPr wrap="none">
              <a:normAutofit fontScale="77500" lnSpcReduction="20000"/>
            </a:bodyPr>
            <a:lstStyle/>
            <a:p>
              <a:r>
                <a:rPr lang="zh-CN" altLang="en-US" sz="1400" b="1" dirty="0"/>
                <a:t>鼠标</a:t>
              </a:r>
            </a:p>
          </p:txBody>
        </p:sp>
      </p:grpSp>
      <p:grpSp>
        <p:nvGrpSpPr>
          <p:cNvPr id="47" name="组合 46">
            <a:extLst>
              <a:ext uri="{FF2B5EF4-FFF2-40B4-BE49-F238E27FC236}">
                <a16:creationId xmlns:a16="http://schemas.microsoft.com/office/drawing/2014/main" id="{0E9BBF85-07F8-4CA1-9103-63C5C7B26F27}"/>
              </a:ext>
            </a:extLst>
          </p:cNvPr>
          <p:cNvGrpSpPr/>
          <p:nvPr/>
        </p:nvGrpSpPr>
        <p:grpSpPr>
          <a:xfrm>
            <a:off x="2457923" y="2339067"/>
            <a:ext cx="2190089" cy="1162050"/>
            <a:chOff x="2457923" y="2339067"/>
            <a:chExt cx="2190089" cy="1162050"/>
          </a:xfrm>
        </p:grpSpPr>
        <p:grpSp>
          <p:nvGrpSpPr>
            <p:cNvPr id="42" name="组合 41">
              <a:extLst>
                <a:ext uri="{FF2B5EF4-FFF2-40B4-BE49-F238E27FC236}">
                  <a16:creationId xmlns:a16="http://schemas.microsoft.com/office/drawing/2014/main" id="{8BC315F1-B047-4465-BBDA-E5A4B71E1284}"/>
                </a:ext>
              </a:extLst>
            </p:cNvPr>
            <p:cNvGrpSpPr/>
            <p:nvPr/>
          </p:nvGrpSpPr>
          <p:grpSpPr>
            <a:xfrm>
              <a:off x="2457923" y="2339067"/>
              <a:ext cx="2190089" cy="1162050"/>
              <a:chOff x="2059888" y="2285155"/>
              <a:chExt cx="2190089" cy="1162050"/>
            </a:xfrm>
          </p:grpSpPr>
          <p:sp>
            <p:nvSpPr>
              <p:cNvPr id="10" name="矩形 9"/>
              <p:cNvSpPr/>
              <p:nvPr/>
            </p:nvSpPr>
            <p:spPr>
              <a:xfrm>
                <a:off x="2059888" y="2674460"/>
                <a:ext cx="1024678" cy="230833"/>
              </a:xfrm>
              <a:prstGeom prst="rect">
                <a:avLst/>
              </a:prstGeom>
            </p:spPr>
            <p:txBody>
              <a:bodyPr wrap="none">
                <a:normAutofit fontScale="77500" lnSpcReduction="20000"/>
              </a:bodyPr>
              <a:lstStyle/>
              <a:p>
                <a:pPr algn="r"/>
                <a:r>
                  <a:rPr lang="zh-CN" altLang="en-US" sz="1400" b="1" dirty="0"/>
                  <a:t>键盘</a:t>
                </a:r>
              </a:p>
            </p:txBody>
          </p:sp>
          <p:sp>
            <p:nvSpPr>
              <p:cNvPr id="5" name="椭圆 4"/>
              <p:cNvSpPr/>
              <p:nvPr/>
            </p:nvSpPr>
            <p:spPr>
              <a:xfrm>
                <a:off x="3119191" y="2285155"/>
                <a:ext cx="1130786" cy="1162050"/>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KSO_Shape">
              <a:extLst>
                <a:ext uri="{FF2B5EF4-FFF2-40B4-BE49-F238E27FC236}">
                  <a16:creationId xmlns:a16="http://schemas.microsoft.com/office/drawing/2014/main" id="{C6D0F2B0-9858-49E1-89F4-308D9DC1F677}"/>
                </a:ext>
              </a:extLst>
            </p:cNvPr>
            <p:cNvSpPr>
              <a:spLocks/>
            </p:cNvSpPr>
            <p:nvPr/>
          </p:nvSpPr>
          <p:spPr bwMode="auto">
            <a:xfrm>
              <a:off x="3670181" y="2517271"/>
              <a:ext cx="880492" cy="653033"/>
            </a:xfrm>
            <a:custGeom>
              <a:avLst/>
              <a:gdLst>
                <a:gd name="T0" fmla="*/ 2147483646 w 6949"/>
                <a:gd name="T1" fmla="*/ 2147483646 h 4236"/>
                <a:gd name="T2" fmla="*/ 2147483646 w 6949"/>
                <a:gd name="T3" fmla="*/ 2147483646 h 4236"/>
                <a:gd name="T4" fmla="*/ 2147483646 w 6949"/>
                <a:gd name="T5" fmla="*/ 2147483646 h 4236"/>
                <a:gd name="T6" fmla="*/ 2147483646 w 6949"/>
                <a:gd name="T7" fmla="*/ 2147483646 h 4236"/>
                <a:gd name="T8" fmla="*/ 2147483646 w 6949"/>
                <a:gd name="T9" fmla="*/ 2147483646 h 4236"/>
                <a:gd name="T10" fmla="*/ 2147483646 w 6949"/>
                <a:gd name="T11" fmla="*/ 2147483646 h 4236"/>
                <a:gd name="T12" fmla="*/ 2147483646 w 6949"/>
                <a:gd name="T13" fmla="*/ 2147483646 h 4236"/>
                <a:gd name="T14" fmla="*/ 2147483646 w 6949"/>
                <a:gd name="T15" fmla="*/ 2147483646 h 4236"/>
                <a:gd name="T16" fmla="*/ 2147483646 w 6949"/>
                <a:gd name="T17" fmla="*/ 2147483646 h 4236"/>
                <a:gd name="T18" fmla="*/ 2147483646 w 6949"/>
                <a:gd name="T19" fmla="*/ 2147483646 h 4236"/>
                <a:gd name="T20" fmla="*/ 2147483646 w 6949"/>
                <a:gd name="T21" fmla="*/ 2147483646 h 4236"/>
                <a:gd name="T22" fmla="*/ 2147483646 w 6949"/>
                <a:gd name="T23" fmla="*/ 2147483646 h 4236"/>
                <a:gd name="T24" fmla="*/ 2147483646 w 6949"/>
                <a:gd name="T25" fmla="*/ 2147483646 h 4236"/>
                <a:gd name="T26" fmla="*/ 2147483646 w 6949"/>
                <a:gd name="T27" fmla="*/ 2147483646 h 4236"/>
                <a:gd name="T28" fmla="*/ 2147483646 w 6949"/>
                <a:gd name="T29" fmla="*/ 2147483646 h 4236"/>
                <a:gd name="T30" fmla="*/ 2147483646 w 6949"/>
                <a:gd name="T31" fmla="*/ 2147483646 h 4236"/>
                <a:gd name="T32" fmla="*/ 2147483646 w 6949"/>
                <a:gd name="T33" fmla="*/ 2147483646 h 4236"/>
                <a:gd name="T34" fmla="*/ 2147483646 w 6949"/>
                <a:gd name="T35" fmla="*/ 2147483646 h 4236"/>
                <a:gd name="T36" fmla="*/ 2147483646 w 6949"/>
                <a:gd name="T37" fmla="*/ 2147483646 h 4236"/>
                <a:gd name="T38" fmla="*/ 2147483646 w 6949"/>
                <a:gd name="T39" fmla="*/ 2147483646 h 4236"/>
                <a:gd name="T40" fmla="*/ 2147483646 w 6949"/>
                <a:gd name="T41" fmla="*/ 2147483646 h 4236"/>
                <a:gd name="T42" fmla="*/ 2147483646 w 6949"/>
                <a:gd name="T43" fmla="*/ 2147483646 h 4236"/>
                <a:gd name="T44" fmla="*/ 2147483646 w 6949"/>
                <a:gd name="T45" fmla="*/ 2147483646 h 4236"/>
                <a:gd name="T46" fmla="*/ 2147483646 w 6949"/>
                <a:gd name="T47" fmla="*/ 2147483646 h 4236"/>
                <a:gd name="T48" fmla="*/ 2147483646 w 6949"/>
                <a:gd name="T49" fmla="*/ 2147483646 h 4236"/>
                <a:gd name="T50" fmla="*/ 2147483646 w 6949"/>
                <a:gd name="T51" fmla="*/ 2147483646 h 4236"/>
                <a:gd name="T52" fmla="*/ 2147483646 w 6949"/>
                <a:gd name="T53" fmla="*/ 2147483646 h 4236"/>
                <a:gd name="T54" fmla="*/ 2147483646 w 6949"/>
                <a:gd name="T55" fmla="*/ 2147483646 h 4236"/>
                <a:gd name="T56" fmla="*/ 2147483646 w 6949"/>
                <a:gd name="T57" fmla="*/ 2147483646 h 4236"/>
                <a:gd name="T58" fmla="*/ 2147483646 w 6949"/>
                <a:gd name="T59" fmla="*/ 2147483646 h 4236"/>
                <a:gd name="T60" fmla="*/ 2147483646 w 6949"/>
                <a:gd name="T61" fmla="*/ 2147483646 h 4236"/>
                <a:gd name="T62" fmla="*/ 2147483646 w 6949"/>
                <a:gd name="T63" fmla="*/ 2147483646 h 4236"/>
                <a:gd name="T64" fmla="*/ 2147483646 w 6949"/>
                <a:gd name="T65" fmla="*/ 2147483646 h 4236"/>
                <a:gd name="T66" fmla="*/ 2147483646 w 6949"/>
                <a:gd name="T67" fmla="*/ 2147483646 h 4236"/>
                <a:gd name="T68" fmla="*/ 2147483646 w 6949"/>
                <a:gd name="T69" fmla="*/ 2147483646 h 4236"/>
                <a:gd name="T70" fmla="*/ 2147483646 w 6949"/>
                <a:gd name="T71" fmla="*/ 2147483646 h 4236"/>
                <a:gd name="T72" fmla="*/ 2147483646 w 6949"/>
                <a:gd name="T73" fmla="*/ 2147483646 h 4236"/>
                <a:gd name="T74" fmla="*/ 2147483646 w 6949"/>
                <a:gd name="T75" fmla="*/ 2147483646 h 4236"/>
                <a:gd name="T76" fmla="*/ 2147483646 w 6949"/>
                <a:gd name="T77" fmla="*/ 2147483646 h 4236"/>
                <a:gd name="T78" fmla="*/ 2147483646 w 6949"/>
                <a:gd name="T79" fmla="*/ 2147483646 h 4236"/>
                <a:gd name="T80" fmla="*/ 2147483646 w 6949"/>
                <a:gd name="T81" fmla="*/ 2147483646 h 4236"/>
                <a:gd name="T82" fmla="*/ 2147483646 w 6949"/>
                <a:gd name="T83" fmla="*/ 2147483646 h 4236"/>
                <a:gd name="T84" fmla="*/ 2147483646 w 6949"/>
                <a:gd name="T85" fmla="*/ 2147483646 h 4236"/>
                <a:gd name="T86" fmla="*/ 2147483646 w 6949"/>
                <a:gd name="T87" fmla="*/ 2147483646 h 4236"/>
                <a:gd name="T88" fmla="*/ 2147483646 w 6949"/>
                <a:gd name="T89" fmla="*/ 2147483646 h 4236"/>
                <a:gd name="T90" fmla="*/ 2147483646 w 6949"/>
                <a:gd name="T91" fmla="*/ 2147483646 h 4236"/>
                <a:gd name="T92" fmla="*/ 2147483646 w 6949"/>
                <a:gd name="T93" fmla="*/ 2147483646 h 4236"/>
                <a:gd name="T94" fmla="*/ 2147483646 w 6949"/>
                <a:gd name="T95" fmla="*/ 2147483646 h 4236"/>
                <a:gd name="T96" fmla="*/ 2147483646 w 6949"/>
                <a:gd name="T97" fmla="*/ 2147483646 h 4236"/>
                <a:gd name="T98" fmla="*/ 2147483646 w 6949"/>
                <a:gd name="T99" fmla="*/ 2147483646 h 4236"/>
                <a:gd name="T100" fmla="*/ 2147483646 w 6949"/>
                <a:gd name="T101" fmla="*/ 2147483646 h 4236"/>
                <a:gd name="T102" fmla="*/ 2147483646 w 6949"/>
                <a:gd name="T103" fmla="*/ 2147483646 h 4236"/>
                <a:gd name="T104" fmla="*/ 2147483646 w 6949"/>
                <a:gd name="T105" fmla="*/ 2147483646 h 4236"/>
                <a:gd name="T106" fmla="*/ 2147483646 w 6949"/>
                <a:gd name="T107" fmla="*/ 2147483646 h 4236"/>
                <a:gd name="T108" fmla="*/ 2147483646 w 6949"/>
                <a:gd name="T109" fmla="*/ 2147483646 h 4236"/>
                <a:gd name="T110" fmla="*/ 2147483646 w 6949"/>
                <a:gd name="T111" fmla="*/ 2147483646 h 4236"/>
                <a:gd name="T112" fmla="*/ 2147483646 w 6949"/>
                <a:gd name="T113" fmla="*/ 2147483646 h 4236"/>
                <a:gd name="T114" fmla="*/ 2147483646 w 6949"/>
                <a:gd name="T115" fmla="*/ 2147483646 h 4236"/>
                <a:gd name="T116" fmla="*/ 2147483646 w 6949"/>
                <a:gd name="T117" fmla="*/ 2147483646 h 4236"/>
                <a:gd name="T118" fmla="*/ 2147483646 w 6949"/>
                <a:gd name="T119" fmla="*/ 2147483646 h 4236"/>
                <a:gd name="T120" fmla="*/ 2147483646 w 6949"/>
                <a:gd name="T121" fmla="*/ 2147483646 h 4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49" h="4236">
                  <a:moveTo>
                    <a:pt x="2470" y="3602"/>
                  </a:moveTo>
                  <a:lnTo>
                    <a:pt x="370" y="2227"/>
                  </a:lnTo>
                  <a:lnTo>
                    <a:pt x="2425" y="1679"/>
                  </a:lnTo>
                  <a:lnTo>
                    <a:pt x="2384" y="1645"/>
                  </a:lnTo>
                  <a:lnTo>
                    <a:pt x="2343" y="1607"/>
                  </a:lnTo>
                  <a:lnTo>
                    <a:pt x="2301" y="1565"/>
                  </a:lnTo>
                  <a:lnTo>
                    <a:pt x="2280" y="1544"/>
                  </a:lnTo>
                  <a:lnTo>
                    <a:pt x="2259" y="1521"/>
                  </a:lnTo>
                  <a:lnTo>
                    <a:pt x="2238" y="1498"/>
                  </a:lnTo>
                  <a:lnTo>
                    <a:pt x="2218" y="1474"/>
                  </a:lnTo>
                  <a:lnTo>
                    <a:pt x="2200" y="1449"/>
                  </a:lnTo>
                  <a:lnTo>
                    <a:pt x="2181" y="1424"/>
                  </a:lnTo>
                  <a:lnTo>
                    <a:pt x="2164" y="1397"/>
                  </a:lnTo>
                  <a:lnTo>
                    <a:pt x="2147" y="1370"/>
                  </a:lnTo>
                  <a:lnTo>
                    <a:pt x="2132" y="1344"/>
                  </a:lnTo>
                  <a:lnTo>
                    <a:pt x="2118" y="1316"/>
                  </a:lnTo>
                  <a:lnTo>
                    <a:pt x="2106" y="1287"/>
                  </a:lnTo>
                  <a:lnTo>
                    <a:pt x="2095" y="1258"/>
                  </a:lnTo>
                  <a:lnTo>
                    <a:pt x="2086" y="1229"/>
                  </a:lnTo>
                  <a:lnTo>
                    <a:pt x="2079" y="1198"/>
                  </a:lnTo>
                  <a:lnTo>
                    <a:pt x="2073" y="1168"/>
                  </a:lnTo>
                  <a:lnTo>
                    <a:pt x="2070" y="1138"/>
                  </a:lnTo>
                  <a:lnTo>
                    <a:pt x="2067" y="1108"/>
                  </a:lnTo>
                  <a:lnTo>
                    <a:pt x="2069" y="1077"/>
                  </a:lnTo>
                  <a:lnTo>
                    <a:pt x="2072" y="1045"/>
                  </a:lnTo>
                  <a:lnTo>
                    <a:pt x="2078" y="1013"/>
                  </a:lnTo>
                  <a:lnTo>
                    <a:pt x="2086" y="981"/>
                  </a:lnTo>
                  <a:lnTo>
                    <a:pt x="2098" y="949"/>
                  </a:lnTo>
                  <a:lnTo>
                    <a:pt x="2112" y="916"/>
                  </a:lnTo>
                  <a:lnTo>
                    <a:pt x="2129" y="885"/>
                  </a:lnTo>
                  <a:lnTo>
                    <a:pt x="2150" y="852"/>
                  </a:lnTo>
                  <a:lnTo>
                    <a:pt x="2173" y="820"/>
                  </a:lnTo>
                  <a:lnTo>
                    <a:pt x="2193" y="797"/>
                  </a:lnTo>
                  <a:lnTo>
                    <a:pt x="2215" y="776"/>
                  </a:lnTo>
                  <a:lnTo>
                    <a:pt x="2238" y="755"/>
                  </a:lnTo>
                  <a:lnTo>
                    <a:pt x="2264" y="737"/>
                  </a:lnTo>
                  <a:lnTo>
                    <a:pt x="2291" y="720"/>
                  </a:lnTo>
                  <a:lnTo>
                    <a:pt x="2320" y="705"/>
                  </a:lnTo>
                  <a:lnTo>
                    <a:pt x="2352" y="690"/>
                  </a:lnTo>
                  <a:lnTo>
                    <a:pt x="2385" y="677"/>
                  </a:lnTo>
                  <a:lnTo>
                    <a:pt x="2419" y="666"/>
                  </a:lnTo>
                  <a:lnTo>
                    <a:pt x="2455" y="655"/>
                  </a:lnTo>
                  <a:lnTo>
                    <a:pt x="2492" y="645"/>
                  </a:lnTo>
                  <a:lnTo>
                    <a:pt x="2532" y="636"/>
                  </a:lnTo>
                  <a:lnTo>
                    <a:pt x="2571" y="628"/>
                  </a:lnTo>
                  <a:lnTo>
                    <a:pt x="2613" y="623"/>
                  </a:lnTo>
                  <a:lnTo>
                    <a:pt x="2655" y="617"/>
                  </a:lnTo>
                  <a:lnTo>
                    <a:pt x="2698" y="611"/>
                  </a:lnTo>
                  <a:lnTo>
                    <a:pt x="2743" y="607"/>
                  </a:lnTo>
                  <a:lnTo>
                    <a:pt x="2788" y="604"/>
                  </a:lnTo>
                  <a:lnTo>
                    <a:pt x="2880" y="599"/>
                  </a:lnTo>
                  <a:lnTo>
                    <a:pt x="2975" y="596"/>
                  </a:lnTo>
                  <a:lnTo>
                    <a:pt x="3073" y="596"/>
                  </a:lnTo>
                  <a:lnTo>
                    <a:pt x="3171" y="597"/>
                  </a:lnTo>
                  <a:lnTo>
                    <a:pt x="3270" y="599"/>
                  </a:lnTo>
                  <a:lnTo>
                    <a:pt x="3467" y="605"/>
                  </a:lnTo>
                  <a:lnTo>
                    <a:pt x="3469" y="605"/>
                  </a:lnTo>
                  <a:lnTo>
                    <a:pt x="3472" y="605"/>
                  </a:lnTo>
                  <a:lnTo>
                    <a:pt x="3535" y="607"/>
                  </a:lnTo>
                  <a:lnTo>
                    <a:pt x="3607" y="607"/>
                  </a:lnTo>
                  <a:lnTo>
                    <a:pt x="3686" y="606"/>
                  </a:lnTo>
                  <a:lnTo>
                    <a:pt x="3769" y="602"/>
                  </a:lnTo>
                  <a:lnTo>
                    <a:pt x="3812" y="599"/>
                  </a:lnTo>
                  <a:lnTo>
                    <a:pt x="3856" y="595"/>
                  </a:lnTo>
                  <a:lnTo>
                    <a:pt x="3901" y="590"/>
                  </a:lnTo>
                  <a:lnTo>
                    <a:pt x="3945" y="584"/>
                  </a:lnTo>
                  <a:lnTo>
                    <a:pt x="3988" y="577"/>
                  </a:lnTo>
                  <a:lnTo>
                    <a:pt x="4031" y="570"/>
                  </a:lnTo>
                  <a:lnTo>
                    <a:pt x="4072" y="561"/>
                  </a:lnTo>
                  <a:lnTo>
                    <a:pt x="4112" y="551"/>
                  </a:lnTo>
                  <a:lnTo>
                    <a:pt x="4143" y="541"/>
                  </a:lnTo>
                  <a:lnTo>
                    <a:pt x="4173" y="531"/>
                  </a:lnTo>
                  <a:lnTo>
                    <a:pt x="4202" y="520"/>
                  </a:lnTo>
                  <a:lnTo>
                    <a:pt x="4228" y="509"/>
                  </a:lnTo>
                  <a:lnTo>
                    <a:pt x="4253" y="496"/>
                  </a:lnTo>
                  <a:lnTo>
                    <a:pt x="4275" y="483"/>
                  </a:lnTo>
                  <a:lnTo>
                    <a:pt x="4295" y="468"/>
                  </a:lnTo>
                  <a:lnTo>
                    <a:pt x="4313" y="453"/>
                  </a:lnTo>
                  <a:lnTo>
                    <a:pt x="4324" y="440"/>
                  </a:lnTo>
                  <a:lnTo>
                    <a:pt x="4334" y="427"/>
                  </a:lnTo>
                  <a:lnTo>
                    <a:pt x="4341" y="412"/>
                  </a:lnTo>
                  <a:lnTo>
                    <a:pt x="4346" y="397"/>
                  </a:lnTo>
                  <a:lnTo>
                    <a:pt x="4350" y="381"/>
                  </a:lnTo>
                  <a:lnTo>
                    <a:pt x="4351" y="364"/>
                  </a:lnTo>
                  <a:lnTo>
                    <a:pt x="4350" y="345"/>
                  </a:lnTo>
                  <a:lnTo>
                    <a:pt x="4345" y="325"/>
                  </a:lnTo>
                  <a:lnTo>
                    <a:pt x="4339" y="304"/>
                  </a:lnTo>
                  <a:lnTo>
                    <a:pt x="4331" y="282"/>
                  </a:lnTo>
                  <a:lnTo>
                    <a:pt x="4322" y="260"/>
                  </a:lnTo>
                  <a:lnTo>
                    <a:pt x="4309" y="236"/>
                  </a:lnTo>
                  <a:lnTo>
                    <a:pt x="4294" y="210"/>
                  </a:lnTo>
                  <a:lnTo>
                    <a:pt x="4277" y="185"/>
                  </a:lnTo>
                  <a:lnTo>
                    <a:pt x="4257" y="157"/>
                  </a:lnTo>
                  <a:lnTo>
                    <a:pt x="4235" y="128"/>
                  </a:lnTo>
                  <a:lnTo>
                    <a:pt x="4395" y="0"/>
                  </a:lnTo>
                  <a:lnTo>
                    <a:pt x="4424" y="39"/>
                  </a:lnTo>
                  <a:lnTo>
                    <a:pt x="4451" y="76"/>
                  </a:lnTo>
                  <a:lnTo>
                    <a:pt x="4474" y="112"/>
                  </a:lnTo>
                  <a:lnTo>
                    <a:pt x="4494" y="147"/>
                  </a:lnTo>
                  <a:lnTo>
                    <a:pt x="4511" y="181"/>
                  </a:lnTo>
                  <a:lnTo>
                    <a:pt x="4525" y="214"/>
                  </a:lnTo>
                  <a:lnTo>
                    <a:pt x="4537" y="246"/>
                  </a:lnTo>
                  <a:lnTo>
                    <a:pt x="4546" y="277"/>
                  </a:lnTo>
                  <a:lnTo>
                    <a:pt x="4551" y="302"/>
                  </a:lnTo>
                  <a:lnTo>
                    <a:pt x="4554" y="326"/>
                  </a:lnTo>
                  <a:lnTo>
                    <a:pt x="4556" y="350"/>
                  </a:lnTo>
                  <a:lnTo>
                    <a:pt x="4558" y="373"/>
                  </a:lnTo>
                  <a:lnTo>
                    <a:pt x="4556" y="395"/>
                  </a:lnTo>
                  <a:lnTo>
                    <a:pt x="4554" y="416"/>
                  </a:lnTo>
                  <a:lnTo>
                    <a:pt x="4551" y="438"/>
                  </a:lnTo>
                  <a:lnTo>
                    <a:pt x="4545" y="458"/>
                  </a:lnTo>
                  <a:lnTo>
                    <a:pt x="4539" y="477"/>
                  </a:lnTo>
                  <a:lnTo>
                    <a:pt x="4531" y="496"/>
                  </a:lnTo>
                  <a:lnTo>
                    <a:pt x="4522" y="515"/>
                  </a:lnTo>
                  <a:lnTo>
                    <a:pt x="4511" y="533"/>
                  </a:lnTo>
                  <a:lnTo>
                    <a:pt x="4500" y="551"/>
                  </a:lnTo>
                  <a:lnTo>
                    <a:pt x="4487" y="567"/>
                  </a:lnTo>
                  <a:lnTo>
                    <a:pt x="4473" y="583"/>
                  </a:lnTo>
                  <a:lnTo>
                    <a:pt x="4458" y="598"/>
                  </a:lnTo>
                  <a:lnTo>
                    <a:pt x="4445" y="611"/>
                  </a:lnTo>
                  <a:lnTo>
                    <a:pt x="4430" y="624"/>
                  </a:lnTo>
                  <a:lnTo>
                    <a:pt x="4415" y="635"/>
                  </a:lnTo>
                  <a:lnTo>
                    <a:pt x="4399" y="647"/>
                  </a:lnTo>
                  <a:lnTo>
                    <a:pt x="4382" y="659"/>
                  </a:lnTo>
                  <a:lnTo>
                    <a:pt x="4366" y="669"/>
                  </a:lnTo>
                  <a:lnTo>
                    <a:pt x="4330" y="688"/>
                  </a:lnTo>
                  <a:lnTo>
                    <a:pt x="4292" y="706"/>
                  </a:lnTo>
                  <a:lnTo>
                    <a:pt x="4251" y="721"/>
                  </a:lnTo>
                  <a:lnTo>
                    <a:pt x="4209" y="736"/>
                  </a:lnTo>
                  <a:lnTo>
                    <a:pt x="4166" y="749"/>
                  </a:lnTo>
                  <a:lnTo>
                    <a:pt x="4121" y="761"/>
                  </a:lnTo>
                  <a:lnTo>
                    <a:pt x="4075" y="770"/>
                  </a:lnTo>
                  <a:lnTo>
                    <a:pt x="4027" y="779"/>
                  </a:lnTo>
                  <a:lnTo>
                    <a:pt x="3979" y="787"/>
                  </a:lnTo>
                  <a:lnTo>
                    <a:pt x="3932" y="793"/>
                  </a:lnTo>
                  <a:lnTo>
                    <a:pt x="3883" y="799"/>
                  </a:lnTo>
                  <a:lnTo>
                    <a:pt x="3836" y="804"/>
                  </a:lnTo>
                  <a:lnTo>
                    <a:pt x="3788" y="807"/>
                  </a:lnTo>
                  <a:lnTo>
                    <a:pt x="3741" y="809"/>
                  </a:lnTo>
                  <a:lnTo>
                    <a:pt x="3696" y="811"/>
                  </a:lnTo>
                  <a:lnTo>
                    <a:pt x="3610" y="813"/>
                  </a:lnTo>
                  <a:lnTo>
                    <a:pt x="3532" y="813"/>
                  </a:lnTo>
                  <a:lnTo>
                    <a:pt x="3465" y="811"/>
                  </a:lnTo>
                  <a:lnTo>
                    <a:pt x="3462" y="811"/>
                  </a:lnTo>
                  <a:lnTo>
                    <a:pt x="3283" y="805"/>
                  </a:lnTo>
                  <a:lnTo>
                    <a:pt x="3194" y="803"/>
                  </a:lnTo>
                  <a:lnTo>
                    <a:pt x="3104" y="801"/>
                  </a:lnTo>
                  <a:lnTo>
                    <a:pt x="3017" y="801"/>
                  </a:lnTo>
                  <a:lnTo>
                    <a:pt x="2932" y="801"/>
                  </a:lnTo>
                  <a:lnTo>
                    <a:pt x="2850" y="805"/>
                  </a:lnTo>
                  <a:lnTo>
                    <a:pt x="2770" y="808"/>
                  </a:lnTo>
                  <a:lnTo>
                    <a:pt x="2695" y="815"/>
                  </a:lnTo>
                  <a:lnTo>
                    <a:pt x="2659" y="820"/>
                  </a:lnTo>
                  <a:lnTo>
                    <a:pt x="2625" y="825"/>
                  </a:lnTo>
                  <a:lnTo>
                    <a:pt x="2591" y="830"/>
                  </a:lnTo>
                  <a:lnTo>
                    <a:pt x="2560" y="836"/>
                  </a:lnTo>
                  <a:lnTo>
                    <a:pt x="2529" y="843"/>
                  </a:lnTo>
                  <a:lnTo>
                    <a:pt x="2500" y="851"/>
                  </a:lnTo>
                  <a:lnTo>
                    <a:pt x="2473" y="859"/>
                  </a:lnTo>
                  <a:lnTo>
                    <a:pt x="2448" y="869"/>
                  </a:lnTo>
                  <a:lnTo>
                    <a:pt x="2424" y="879"/>
                  </a:lnTo>
                  <a:lnTo>
                    <a:pt x="2402" y="891"/>
                  </a:lnTo>
                  <a:lnTo>
                    <a:pt x="2382" y="904"/>
                  </a:lnTo>
                  <a:lnTo>
                    <a:pt x="2365" y="916"/>
                  </a:lnTo>
                  <a:lnTo>
                    <a:pt x="2348" y="930"/>
                  </a:lnTo>
                  <a:lnTo>
                    <a:pt x="2336" y="946"/>
                  </a:lnTo>
                  <a:lnTo>
                    <a:pt x="2319" y="969"/>
                  </a:lnTo>
                  <a:lnTo>
                    <a:pt x="2307" y="992"/>
                  </a:lnTo>
                  <a:lnTo>
                    <a:pt x="2296" y="1015"/>
                  </a:lnTo>
                  <a:lnTo>
                    <a:pt x="2289" y="1038"/>
                  </a:lnTo>
                  <a:lnTo>
                    <a:pt x="2284" y="1063"/>
                  </a:lnTo>
                  <a:lnTo>
                    <a:pt x="2282" y="1086"/>
                  </a:lnTo>
                  <a:lnTo>
                    <a:pt x="2283" y="1110"/>
                  </a:lnTo>
                  <a:lnTo>
                    <a:pt x="2286" y="1135"/>
                  </a:lnTo>
                  <a:lnTo>
                    <a:pt x="2290" y="1158"/>
                  </a:lnTo>
                  <a:lnTo>
                    <a:pt x="2297" y="1182"/>
                  </a:lnTo>
                  <a:lnTo>
                    <a:pt x="2305" y="1205"/>
                  </a:lnTo>
                  <a:lnTo>
                    <a:pt x="2316" y="1230"/>
                  </a:lnTo>
                  <a:lnTo>
                    <a:pt x="2329" y="1253"/>
                  </a:lnTo>
                  <a:lnTo>
                    <a:pt x="2341" y="1276"/>
                  </a:lnTo>
                  <a:lnTo>
                    <a:pt x="2356" y="1299"/>
                  </a:lnTo>
                  <a:lnTo>
                    <a:pt x="2373" y="1323"/>
                  </a:lnTo>
                  <a:lnTo>
                    <a:pt x="2389" y="1345"/>
                  </a:lnTo>
                  <a:lnTo>
                    <a:pt x="2408" y="1367"/>
                  </a:lnTo>
                  <a:lnTo>
                    <a:pt x="2426" y="1389"/>
                  </a:lnTo>
                  <a:lnTo>
                    <a:pt x="2445" y="1410"/>
                  </a:lnTo>
                  <a:lnTo>
                    <a:pt x="2485" y="1450"/>
                  </a:lnTo>
                  <a:lnTo>
                    <a:pt x="2527" y="1489"/>
                  </a:lnTo>
                  <a:lnTo>
                    <a:pt x="2568" y="1525"/>
                  </a:lnTo>
                  <a:lnTo>
                    <a:pt x="2607" y="1557"/>
                  </a:lnTo>
                  <a:lnTo>
                    <a:pt x="2646" y="1586"/>
                  </a:lnTo>
                  <a:lnTo>
                    <a:pt x="2680" y="1611"/>
                  </a:lnTo>
                  <a:lnTo>
                    <a:pt x="4630" y="1090"/>
                  </a:lnTo>
                  <a:lnTo>
                    <a:pt x="6949" y="2137"/>
                  </a:lnTo>
                  <a:lnTo>
                    <a:pt x="6949" y="2464"/>
                  </a:lnTo>
                  <a:lnTo>
                    <a:pt x="2471" y="4172"/>
                  </a:lnTo>
                  <a:lnTo>
                    <a:pt x="2470" y="3602"/>
                  </a:lnTo>
                  <a:close/>
                  <a:moveTo>
                    <a:pt x="1086" y="2249"/>
                  </a:moveTo>
                  <a:lnTo>
                    <a:pt x="1086" y="2249"/>
                  </a:lnTo>
                  <a:lnTo>
                    <a:pt x="1248" y="2356"/>
                  </a:lnTo>
                  <a:lnTo>
                    <a:pt x="1596" y="2265"/>
                  </a:lnTo>
                  <a:lnTo>
                    <a:pt x="1432" y="2162"/>
                  </a:lnTo>
                  <a:lnTo>
                    <a:pt x="1086" y="2249"/>
                  </a:lnTo>
                  <a:close/>
                  <a:moveTo>
                    <a:pt x="5456" y="2223"/>
                  </a:moveTo>
                  <a:lnTo>
                    <a:pt x="5456" y="2223"/>
                  </a:lnTo>
                  <a:lnTo>
                    <a:pt x="5659" y="2320"/>
                  </a:lnTo>
                  <a:lnTo>
                    <a:pt x="5853" y="2252"/>
                  </a:lnTo>
                  <a:lnTo>
                    <a:pt x="5651" y="2157"/>
                  </a:lnTo>
                  <a:lnTo>
                    <a:pt x="5456" y="2223"/>
                  </a:lnTo>
                  <a:close/>
                  <a:moveTo>
                    <a:pt x="5128" y="2333"/>
                  </a:moveTo>
                  <a:lnTo>
                    <a:pt x="5128" y="2333"/>
                  </a:lnTo>
                  <a:lnTo>
                    <a:pt x="5332" y="2435"/>
                  </a:lnTo>
                  <a:lnTo>
                    <a:pt x="5537" y="2363"/>
                  </a:lnTo>
                  <a:lnTo>
                    <a:pt x="5333" y="2264"/>
                  </a:lnTo>
                  <a:lnTo>
                    <a:pt x="5128" y="2333"/>
                  </a:lnTo>
                  <a:close/>
                  <a:moveTo>
                    <a:pt x="3238" y="2971"/>
                  </a:moveTo>
                  <a:lnTo>
                    <a:pt x="3238" y="2971"/>
                  </a:lnTo>
                  <a:lnTo>
                    <a:pt x="3443" y="3097"/>
                  </a:lnTo>
                  <a:lnTo>
                    <a:pt x="4393" y="2764"/>
                  </a:lnTo>
                  <a:lnTo>
                    <a:pt x="5226" y="2472"/>
                  </a:lnTo>
                  <a:lnTo>
                    <a:pt x="5022" y="2370"/>
                  </a:lnTo>
                  <a:lnTo>
                    <a:pt x="4186" y="2651"/>
                  </a:lnTo>
                  <a:lnTo>
                    <a:pt x="3238" y="2971"/>
                  </a:lnTo>
                  <a:close/>
                  <a:moveTo>
                    <a:pt x="5757" y="2122"/>
                  </a:moveTo>
                  <a:lnTo>
                    <a:pt x="5757" y="2122"/>
                  </a:lnTo>
                  <a:lnTo>
                    <a:pt x="5959" y="2216"/>
                  </a:lnTo>
                  <a:lnTo>
                    <a:pt x="6289" y="2101"/>
                  </a:lnTo>
                  <a:lnTo>
                    <a:pt x="6088" y="2011"/>
                  </a:lnTo>
                  <a:lnTo>
                    <a:pt x="5757" y="2122"/>
                  </a:lnTo>
                  <a:close/>
                  <a:moveTo>
                    <a:pt x="2540" y="3206"/>
                  </a:moveTo>
                  <a:lnTo>
                    <a:pt x="2540" y="3206"/>
                  </a:lnTo>
                  <a:lnTo>
                    <a:pt x="2744" y="3341"/>
                  </a:lnTo>
                  <a:lnTo>
                    <a:pt x="3284" y="3153"/>
                  </a:lnTo>
                  <a:lnTo>
                    <a:pt x="3079" y="3025"/>
                  </a:lnTo>
                  <a:lnTo>
                    <a:pt x="2540" y="3206"/>
                  </a:lnTo>
                  <a:close/>
                  <a:moveTo>
                    <a:pt x="5392" y="1954"/>
                  </a:moveTo>
                  <a:lnTo>
                    <a:pt x="5392" y="1954"/>
                  </a:lnTo>
                  <a:lnTo>
                    <a:pt x="5585" y="2043"/>
                  </a:lnTo>
                  <a:lnTo>
                    <a:pt x="5917" y="1935"/>
                  </a:lnTo>
                  <a:lnTo>
                    <a:pt x="5726" y="1849"/>
                  </a:lnTo>
                  <a:lnTo>
                    <a:pt x="5392" y="1954"/>
                  </a:lnTo>
                  <a:close/>
                  <a:moveTo>
                    <a:pt x="5090" y="2048"/>
                  </a:moveTo>
                  <a:lnTo>
                    <a:pt x="5090" y="2048"/>
                  </a:lnTo>
                  <a:lnTo>
                    <a:pt x="5284" y="2141"/>
                  </a:lnTo>
                  <a:lnTo>
                    <a:pt x="5481" y="2077"/>
                  </a:lnTo>
                  <a:lnTo>
                    <a:pt x="5287" y="1987"/>
                  </a:lnTo>
                  <a:lnTo>
                    <a:pt x="5090" y="2048"/>
                  </a:lnTo>
                  <a:close/>
                  <a:moveTo>
                    <a:pt x="4762" y="2152"/>
                  </a:moveTo>
                  <a:lnTo>
                    <a:pt x="4762" y="2152"/>
                  </a:lnTo>
                  <a:lnTo>
                    <a:pt x="4956" y="2248"/>
                  </a:lnTo>
                  <a:lnTo>
                    <a:pt x="5162" y="2181"/>
                  </a:lnTo>
                  <a:lnTo>
                    <a:pt x="4967" y="2087"/>
                  </a:lnTo>
                  <a:lnTo>
                    <a:pt x="4762" y="2152"/>
                  </a:lnTo>
                  <a:close/>
                  <a:moveTo>
                    <a:pt x="4423" y="2259"/>
                  </a:moveTo>
                  <a:lnTo>
                    <a:pt x="4423" y="2259"/>
                  </a:lnTo>
                  <a:lnTo>
                    <a:pt x="4618" y="2358"/>
                  </a:lnTo>
                  <a:lnTo>
                    <a:pt x="4834" y="2288"/>
                  </a:lnTo>
                  <a:lnTo>
                    <a:pt x="4639" y="2190"/>
                  </a:lnTo>
                  <a:lnTo>
                    <a:pt x="4423" y="2259"/>
                  </a:lnTo>
                  <a:close/>
                  <a:moveTo>
                    <a:pt x="4072" y="2369"/>
                  </a:moveTo>
                  <a:lnTo>
                    <a:pt x="4072" y="2369"/>
                  </a:lnTo>
                  <a:lnTo>
                    <a:pt x="4267" y="2473"/>
                  </a:lnTo>
                  <a:lnTo>
                    <a:pt x="4495" y="2398"/>
                  </a:lnTo>
                  <a:lnTo>
                    <a:pt x="4300" y="2297"/>
                  </a:lnTo>
                  <a:lnTo>
                    <a:pt x="4072" y="2369"/>
                  </a:lnTo>
                  <a:close/>
                  <a:moveTo>
                    <a:pt x="3678" y="2492"/>
                  </a:moveTo>
                  <a:lnTo>
                    <a:pt x="3678" y="2492"/>
                  </a:lnTo>
                  <a:lnTo>
                    <a:pt x="3874" y="2601"/>
                  </a:lnTo>
                  <a:lnTo>
                    <a:pt x="4114" y="2523"/>
                  </a:lnTo>
                  <a:lnTo>
                    <a:pt x="3919" y="2416"/>
                  </a:lnTo>
                  <a:lnTo>
                    <a:pt x="3678" y="2492"/>
                  </a:lnTo>
                  <a:close/>
                  <a:moveTo>
                    <a:pt x="3281" y="2617"/>
                  </a:moveTo>
                  <a:lnTo>
                    <a:pt x="3281" y="2617"/>
                  </a:lnTo>
                  <a:lnTo>
                    <a:pt x="3476" y="2731"/>
                  </a:lnTo>
                  <a:lnTo>
                    <a:pt x="3730" y="2647"/>
                  </a:lnTo>
                  <a:lnTo>
                    <a:pt x="3535" y="2537"/>
                  </a:lnTo>
                  <a:lnTo>
                    <a:pt x="3281" y="2617"/>
                  </a:lnTo>
                  <a:close/>
                  <a:moveTo>
                    <a:pt x="2868" y="2747"/>
                  </a:moveTo>
                  <a:lnTo>
                    <a:pt x="2868" y="2747"/>
                  </a:lnTo>
                  <a:lnTo>
                    <a:pt x="3063" y="2866"/>
                  </a:lnTo>
                  <a:lnTo>
                    <a:pt x="3333" y="2778"/>
                  </a:lnTo>
                  <a:lnTo>
                    <a:pt x="3137" y="2663"/>
                  </a:lnTo>
                  <a:lnTo>
                    <a:pt x="2868" y="2747"/>
                  </a:lnTo>
                  <a:close/>
                  <a:moveTo>
                    <a:pt x="2173" y="2966"/>
                  </a:moveTo>
                  <a:lnTo>
                    <a:pt x="2173" y="2966"/>
                  </a:lnTo>
                  <a:lnTo>
                    <a:pt x="2367" y="3093"/>
                  </a:lnTo>
                  <a:lnTo>
                    <a:pt x="2906" y="2917"/>
                  </a:lnTo>
                  <a:lnTo>
                    <a:pt x="2711" y="2796"/>
                  </a:lnTo>
                  <a:lnTo>
                    <a:pt x="2173" y="2966"/>
                  </a:lnTo>
                  <a:close/>
                  <a:moveTo>
                    <a:pt x="5211" y="1765"/>
                  </a:moveTo>
                  <a:lnTo>
                    <a:pt x="5211" y="1765"/>
                  </a:lnTo>
                  <a:lnTo>
                    <a:pt x="5397" y="1850"/>
                  </a:lnTo>
                  <a:lnTo>
                    <a:pt x="5580" y="1793"/>
                  </a:lnTo>
                  <a:lnTo>
                    <a:pt x="5396" y="1710"/>
                  </a:lnTo>
                  <a:lnTo>
                    <a:pt x="5211" y="1765"/>
                  </a:lnTo>
                  <a:close/>
                  <a:moveTo>
                    <a:pt x="4902" y="1856"/>
                  </a:moveTo>
                  <a:lnTo>
                    <a:pt x="4902" y="1856"/>
                  </a:lnTo>
                  <a:lnTo>
                    <a:pt x="5088" y="1944"/>
                  </a:lnTo>
                  <a:lnTo>
                    <a:pt x="5282" y="1885"/>
                  </a:lnTo>
                  <a:lnTo>
                    <a:pt x="5096" y="1799"/>
                  </a:lnTo>
                  <a:lnTo>
                    <a:pt x="4902" y="1856"/>
                  </a:lnTo>
                  <a:close/>
                  <a:moveTo>
                    <a:pt x="4585" y="1950"/>
                  </a:moveTo>
                  <a:lnTo>
                    <a:pt x="4585" y="1950"/>
                  </a:lnTo>
                  <a:lnTo>
                    <a:pt x="4772" y="2040"/>
                  </a:lnTo>
                  <a:lnTo>
                    <a:pt x="4974" y="1979"/>
                  </a:lnTo>
                  <a:lnTo>
                    <a:pt x="4789" y="1889"/>
                  </a:lnTo>
                  <a:lnTo>
                    <a:pt x="4585" y="1950"/>
                  </a:lnTo>
                  <a:close/>
                  <a:moveTo>
                    <a:pt x="4260" y="2046"/>
                  </a:moveTo>
                  <a:lnTo>
                    <a:pt x="4260" y="2046"/>
                  </a:lnTo>
                  <a:lnTo>
                    <a:pt x="4447" y="2140"/>
                  </a:lnTo>
                  <a:lnTo>
                    <a:pt x="4660" y="2075"/>
                  </a:lnTo>
                  <a:lnTo>
                    <a:pt x="4473" y="1983"/>
                  </a:lnTo>
                  <a:lnTo>
                    <a:pt x="4260" y="2046"/>
                  </a:lnTo>
                  <a:close/>
                  <a:moveTo>
                    <a:pt x="3904" y="2151"/>
                  </a:moveTo>
                  <a:lnTo>
                    <a:pt x="3904" y="2151"/>
                  </a:lnTo>
                  <a:lnTo>
                    <a:pt x="4091" y="2249"/>
                  </a:lnTo>
                  <a:lnTo>
                    <a:pt x="4315" y="2181"/>
                  </a:lnTo>
                  <a:lnTo>
                    <a:pt x="4128" y="2086"/>
                  </a:lnTo>
                  <a:lnTo>
                    <a:pt x="3904" y="2151"/>
                  </a:lnTo>
                  <a:close/>
                  <a:moveTo>
                    <a:pt x="3537" y="2260"/>
                  </a:moveTo>
                  <a:lnTo>
                    <a:pt x="3537" y="2260"/>
                  </a:lnTo>
                  <a:lnTo>
                    <a:pt x="3724" y="2361"/>
                  </a:lnTo>
                  <a:lnTo>
                    <a:pt x="3960" y="2289"/>
                  </a:lnTo>
                  <a:lnTo>
                    <a:pt x="3772" y="2190"/>
                  </a:lnTo>
                  <a:lnTo>
                    <a:pt x="3537" y="2260"/>
                  </a:lnTo>
                  <a:close/>
                  <a:moveTo>
                    <a:pt x="3158" y="2371"/>
                  </a:moveTo>
                  <a:lnTo>
                    <a:pt x="3158" y="2371"/>
                  </a:lnTo>
                  <a:lnTo>
                    <a:pt x="3344" y="2478"/>
                  </a:lnTo>
                  <a:lnTo>
                    <a:pt x="3592" y="2401"/>
                  </a:lnTo>
                  <a:lnTo>
                    <a:pt x="3405" y="2298"/>
                  </a:lnTo>
                  <a:lnTo>
                    <a:pt x="3158" y="2371"/>
                  </a:lnTo>
                  <a:close/>
                  <a:moveTo>
                    <a:pt x="2729" y="2498"/>
                  </a:moveTo>
                  <a:lnTo>
                    <a:pt x="2729" y="2498"/>
                  </a:lnTo>
                  <a:lnTo>
                    <a:pt x="2916" y="2609"/>
                  </a:lnTo>
                  <a:lnTo>
                    <a:pt x="3177" y="2529"/>
                  </a:lnTo>
                  <a:lnTo>
                    <a:pt x="2991" y="2421"/>
                  </a:lnTo>
                  <a:lnTo>
                    <a:pt x="2729" y="2498"/>
                  </a:lnTo>
                  <a:close/>
                  <a:moveTo>
                    <a:pt x="2298" y="2625"/>
                  </a:moveTo>
                  <a:lnTo>
                    <a:pt x="2298" y="2625"/>
                  </a:lnTo>
                  <a:lnTo>
                    <a:pt x="2483" y="2742"/>
                  </a:lnTo>
                  <a:lnTo>
                    <a:pt x="2760" y="2657"/>
                  </a:lnTo>
                  <a:lnTo>
                    <a:pt x="2575" y="2544"/>
                  </a:lnTo>
                  <a:lnTo>
                    <a:pt x="2298" y="2625"/>
                  </a:lnTo>
                  <a:close/>
                  <a:moveTo>
                    <a:pt x="1850" y="2758"/>
                  </a:moveTo>
                  <a:lnTo>
                    <a:pt x="1850" y="2758"/>
                  </a:lnTo>
                  <a:lnTo>
                    <a:pt x="2035" y="2879"/>
                  </a:lnTo>
                  <a:lnTo>
                    <a:pt x="2327" y="2789"/>
                  </a:lnTo>
                  <a:lnTo>
                    <a:pt x="2142" y="2672"/>
                  </a:lnTo>
                  <a:lnTo>
                    <a:pt x="1850" y="2758"/>
                  </a:lnTo>
                  <a:close/>
                  <a:moveTo>
                    <a:pt x="4769" y="1665"/>
                  </a:moveTo>
                  <a:lnTo>
                    <a:pt x="4769" y="1665"/>
                  </a:lnTo>
                  <a:lnTo>
                    <a:pt x="4948" y="1748"/>
                  </a:lnTo>
                  <a:lnTo>
                    <a:pt x="5282" y="1651"/>
                  </a:lnTo>
                  <a:lnTo>
                    <a:pt x="5104" y="1572"/>
                  </a:lnTo>
                  <a:lnTo>
                    <a:pt x="4769" y="1665"/>
                  </a:lnTo>
                  <a:close/>
                  <a:moveTo>
                    <a:pt x="4465" y="1750"/>
                  </a:moveTo>
                  <a:lnTo>
                    <a:pt x="4465" y="1750"/>
                  </a:lnTo>
                  <a:lnTo>
                    <a:pt x="4644" y="1835"/>
                  </a:lnTo>
                  <a:lnTo>
                    <a:pt x="4841" y="1778"/>
                  </a:lnTo>
                  <a:lnTo>
                    <a:pt x="4663" y="1695"/>
                  </a:lnTo>
                  <a:lnTo>
                    <a:pt x="4465" y="1750"/>
                  </a:lnTo>
                  <a:close/>
                  <a:moveTo>
                    <a:pt x="4134" y="1842"/>
                  </a:moveTo>
                  <a:lnTo>
                    <a:pt x="4134" y="1842"/>
                  </a:lnTo>
                  <a:lnTo>
                    <a:pt x="4314" y="1931"/>
                  </a:lnTo>
                  <a:lnTo>
                    <a:pt x="4520" y="1871"/>
                  </a:lnTo>
                  <a:lnTo>
                    <a:pt x="4342" y="1785"/>
                  </a:lnTo>
                  <a:lnTo>
                    <a:pt x="4134" y="1842"/>
                  </a:lnTo>
                  <a:close/>
                  <a:moveTo>
                    <a:pt x="3794" y="1937"/>
                  </a:moveTo>
                  <a:lnTo>
                    <a:pt x="3794" y="1937"/>
                  </a:lnTo>
                  <a:lnTo>
                    <a:pt x="3974" y="2029"/>
                  </a:lnTo>
                  <a:lnTo>
                    <a:pt x="4191" y="1966"/>
                  </a:lnTo>
                  <a:lnTo>
                    <a:pt x="4012" y="1877"/>
                  </a:lnTo>
                  <a:lnTo>
                    <a:pt x="3794" y="1937"/>
                  </a:lnTo>
                  <a:close/>
                  <a:moveTo>
                    <a:pt x="3443" y="2034"/>
                  </a:moveTo>
                  <a:lnTo>
                    <a:pt x="3443" y="2034"/>
                  </a:lnTo>
                  <a:lnTo>
                    <a:pt x="3623" y="2130"/>
                  </a:lnTo>
                  <a:lnTo>
                    <a:pt x="3851" y="2063"/>
                  </a:lnTo>
                  <a:lnTo>
                    <a:pt x="3672" y="1971"/>
                  </a:lnTo>
                  <a:lnTo>
                    <a:pt x="3443" y="2034"/>
                  </a:lnTo>
                  <a:close/>
                  <a:moveTo>
                    <a:pt x="3050" y="2144"/>
                  </a:moveTo>
                  <a:lnTo>
                    <a:pt x="3050" y="2144"/>
                  </a:lnTo>
                  <a:lnTo>
                    <a:pt x="3228" y="2243"/>
                  </a:lnTo>
                  <a:lnTo>
                    <a:pt x="3469" y="2174"/>
                  </a:lnTo>
                  <a:lnTo>
                    <a:pt x="3290" y="2077"/>
                  </a:lnTo>
                  <a:lnTo>
                    <a:pt x="3050" y="2144"/>
                  </a:lnTo>
                  <a:close/>
                  <a:moveTo>
                    <a:pt x="2654" y="2254"/>
                  </a:moveTo>
                  <a:lnTo>
                    <a:pt x="2654" y="2254"/>
                  </a:lnTo>
                  <a:lnTo>
                    <a:pt x="2832" y="2357"/>
                  </a:lnTo>
                  <a:lnTo>
                    <a:pt x="3086" y="2284"/>
                  </a:lnTo>
                  <a:lnTo>
                    <a:pt x="2907" y="2183"/>
                  </a:lnTo>
                  <a:lnTo>
                    <a:pt x="2654" y="2254"/>
                  </a:lnTo>
                  <a:close/>
                  <a:moveTo>
                    <a:pt x="2245" y="2368"/>
                  </a:moveTo>
                  <a:lnTo>
                    <a:pt x="2245" y="2368"/>
                  </a:lnTo>
                  <a:lnTo>
                    <a:pt x="2423" y="2476"/>
                  </a:lnTo>
                  <a:lnTo>
                    <a:pt x="2690" y="2398"/>
                  </a:lnTo>
                  <a:lnTo>
                    <a:pt x="2512" y="2293"/>
                  </a:lnTo>
                  <a:lnTo>
                    <a:pt x="2245" y="2368"/>
                  </a:lnTo>
                  <a:close/>
                  <a:moveTo>
                    <a:pt x="1557" y="2559"/>
                  </a:moveTo>
                  <a:lnTo>
                    <a:pt x="1557" y="2559"/>
                  </a:lnTo>
                  <a:lnTo>
                    <a:pt x="1732" y="2674"/>
                  </a:lnTo>
                  <a:lnTo>
                    <a:pt x="2265" y="2521"/>
                  </a:lnTo>
                  <a:lnTo>
                    <a:pt x="2087" y="2412"/>
                  </a:lnTo>
                  <a:lnTo>
                    <a:pt x="1557" y="2559"/>
                  </a:lnTo>
                  <a:close/>
                  <a:moveTo>
                    <a:pt x="4396" y="1414"/>
                  </a:moveTo>
                  <a:lnTo>
                    <a:pt x="4396" y="1414"/>
                  </a:lnTo>
                  <a:lnTo>
                    <a:pt x="4563" y="1491"/>
                  </a:lnTo>
                  <a:lnTo>
                    <a:pt x="4790" y="1432"/>
                  </a:lnTo>
                  <a:lnTo>
                    <a:pt x="4623" y="1358"/>
                  </a:lnTo>
                  <a:lnTo>
                    <a:pt x="4396" y="1414"/>
                  </a:lnTo>
                  <a:close/>
                  <a:moveTo>
                    <a:pt x="3855" y="1550"/>
                  </a:moveTo>
                  <a:lnTo>
                    <a:pt x="3855" y="1550"/>
                  </a:lnTo>
                  <a:lnTo>
                    <a:pt x="4024" y="1632"/>
                  </a:lnTo>
                  <a:lnTo>
                    <a:pt x="4267" y="1568"/>
                  </a:lnTo>
                  <a:lnTo>
                    <a:pt x="4099" y="1489"/>
                  </a:lnTo>
                  <a:lnTo>
                    <a:pt x="3855" y="1550"/>
                  </a:lnTo>
                  <a:close/>
                  <a:moveTo>
                    <a:pt x="3225" y="1710"/>
                  </a:moveTo>
                  <a:lnTo>
                    <a:pt x="3225" y="1710"/>
                  </a:lnTo>
                  <a:lnTo>
                    <a:pt x="3393" y="1796"/>
                  </a:lnTo>
                  <a:lnTo>
                    <a:pt x="3659" y="1727"/>
                  </a:lnTo>
                  <a:lnTo>
                    <a:pt x="3491" y="1643"/>
                  </a:lnTo>
                  <a:lnTo>
                    <a:pt x="3225" y="1710"/>
                  </a:lnTo>
                  <a:close/>
                  <a:moveTo>
                    <a:pt x="2586" y="1871"/>
                  </a:moveTo>
                  <a:lnTo>
                    <a:pt x="2586" y="1871"/>
                  </a:lnTo>
                  <a:lnTo>
                    <a:pt x="2754" y="1964"/>
                  </a:lnTo>
                  <a:lnTo>
                    <a:pt x="3043" y="1888"/>
                  </a:lnTo>
                  <a:lnTo>
                    <a:pt x="2875" y="1798"/>
                  </a:lnTo>
                  <a:lnTo>
                    <a:pt x="2586" y="1871"/>
                  </a:lnTo>
                  <a:close/>
                  <a:moveTo>
                    <a:pt x="1850" y="2056"/>
                  </a:moveTo>
                  <a:lnTo>
                    <a:pt x="1850" y="2056"/>
                  </a:lnTo>
                  <a:lnTo>
                    <a:pt x="2015" y="2156"/>
                  </a:lnTo>
                  <a:lnTo>
                    <a:pt x="2332" y="2073"/>
                  </a:lnTo>
                  <a:lnTo>
                    <a:pt x="2166" y="1978"/>
                  </a:lnTo>
                  <a:lnTo>
                    <a:pt x="1850" y="2056"/>
                  </a:lnTo>
                  <a:close/>
                  <a:moveTo>
                    <a:pt x="0" y="2383"/>
                  </a:moveTo>
                  <a:lnTo>
                    <a:pt x="0" y="3045"/>
                  </a:lnTo>
                  <a:lnTo>
                    <a:pt x="2192" y="4236"/>
                  </a:lnTo>
                  <a:lnTo>
                    <a:pt x="2192" y="3803"/>
                  </a:lnTo>
                  <a:lnTo>
                    <a:pt x="0" y="2383"/>
                  </a:lnTo>
                  <a:close/>
                </a:path>
              </a:pathLst>
            </a:custGeom>
            <a:solidFill>
              <a:schemeClr val="tx2">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24" name="KSO_Shape">
            <a:extLst>
              <a:ext uri="{FF2B5EF4-FFF2-40B4-BE49-F238E27FC236}">
                <a16:creationId xmlns:a16="http://schemas.microsoft.com/office/drawing/2014/main" id="{9984AF46-203E-4D7B-956E-F8FBB1DCF7D6}"/>
              </a:ext>
            </a:extLst>
          </p:cNvPr>
          <p:cNvSpPr>
            <a:spLocks/>
          </p:cNvSpPr>
          <p:nvPr/>
        </p:nvSpPr>
        <p:spPr bwMode="auto">
          <a:xfrm>
            <a:off x="1185322" y="3531864"/>
            <a:ext cx="476250" cy="735647"/>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48" name="组合 47">
            <a:extLst>
              <a:ext uri="{FF2B5EF4-FFF2-40B4-BE49-F238E27FC236}">
                <a16:creationId xmlns:a16="http://schemas.microsoft.com/office/drawing/2014/main" id="{34F73E84-1FE6-477B-95E0-89289F07061C}"/>
              </a:ext>
            </a:extLst>
          </p:cNvPr>
          <p:cNvGrpSpPr/>
          <p:nvPr/>
        </p:nvGrpSpPr>
        <p:grpSpPr>
          <a:xfrm>
            <a:off x="5806684" y="914415"/>
            <a:ext cx="2199389" cy="1162050"/>
            <a:chOff x="5806684" y="914415"/>
            <a:chExt cx="2199389" cy="1162050"/>
          </a:xfrm>
        </p:grpSpPr>
        <p:grpSp>
          <p:nvGrpSpPr>
            <p:cNvPr id="45" name="组合 44">
              <a:extLst>
                <a:ext uri="{FF2B5EF4-FFF2-40B4-BE49-F238E27FC236}">
                  <a16:creationId xmlns:a16="http://schemas.microsoft.com/office/drawing/2014/main" id="{8304A036-FA07-4360-807B-21DC58C679F4}"/>
                </a:ext>
              </a:extLst>
            </p:cNvPr>
            <p:cNvGrpSpPr/>
            <p:nvPr/>
          </p:nvGrpSpPr>
          <p:grpSpPr>
            <a:xfrm>
              <a:off x="5806684" y="914415"/>
              <a:ext cx="2199389" cy="1162050"/>
              <a:chOff x="5169406" y="943506"/>
              <a:chExt cx="2199389" cy="1162050"/>
            </a:xfrm>
          </p:grpSpPr>
          <p:sp>
            <p:nvSpPr>
              <p:cNvPr id="28" name="矩形 27">
                <a:extLst>
                  <a:ext uri="{FF2B5EF4-FFF2-40B4-BE49-F238E27FC236}">
                    <a16:creationId xmlns:a16="http://schemas.microsoft.com/office/drawing/2014/main" id="{5864705B-70E2-471D-8336-8F0B9C9BFBA3}"/>
                  </a:ext>
                </a:extLst>
              </p:cNvPr>
              <p:cNvSpPr/>
              <p:nvPr/>
            </p:nvSpPr>
            <p:spPr>
              <a:xfrm>
                <a:off x="6344117" y="996651"/>
                <a:ext cx="1024678" cy="230833"/>
              </a:xfrm>
              <a:prstGeom prst="rect">
                <a:avLst/>
              </a:prstGeom>
            </p:spPr>
            <p:txBody>
              <a:bodyPr wrap="none">
                <a:normAutofit fontScale="77500" lnSpcReduction="20000"/>
              </a:bodyPr>
              <a:lstStyle/>
              <a:p>
                <a:r>
                  <a:rPr lang="zh-CN" altLang="en-US" sz="1400" b="1" dirty="0"/>
                  <a:t>手</a:t>
                </a:r>
              </a:p>
            </p:txBody>
          </p:sp>
          <p:sp>
            <p:nvSpPr>
              <p:cNvPr id="33" name="椭圆 32">
                <a:extLst>
                  <a:ext uri="{FF2B5EF4-FFF2-40B4-BE49-F238E27FC236}">
                    <a16:creationId xmlns:a16="http://schemas.microsoft.com/office/drawing/2014/main" id="{ACA3A7C4-9614-4C53-BF43-DA7A2A91D6A3}"/>
                  </a:ext>
                </a:extLst>
              </p:cNvPr>
              <p:cNvSpPr/>
              <p:nvPr/>
            </p:nvSpPr>
            <p:spPr>
              <a:xfrm>
                <a:off x="5169406" y="943506"/>
                <a:ext cx="1130786" cy="1162050"/>
              </a:xfrm>
              <a:prstGeom prst="ellipse">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7" name="KSO_Shape">
              <a:extLst>
                <a:ext uri="{FF2B5EF4-FFF2-40B4-BE49-F238E27FC236}">
                  <a16:creationId xmlns:a16="http://schemas.microsoft.com/office/drawing/2014/main" id="{97E67350-6BE6-4B41-AFA1-2B2E5313C08D}"/>
                </a:ext>
              </a:extLst>
            </p:cNvPr>
            <p:cNvSpPr>
              <a:spLocks/>
            </p:cNvSpPr>
            <p:nvPr/>
          </p:nvSpPr>
          <p:spPr bwMode="auto">
            <a:xfrm>
              <a:off x="6096330" y="1064656"/>
              <a:ext cx="537135" cy="803389"/>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46" name="组合 45">
            <a:extLst>
              <a:ext uri="{FF2B5EF4-FFF2-40B4-BE49-F238E27FC236}">
                <a16:creationId xmlns:a16="http://schemas.microsoft.com/office/drawing/2014/main" id="{4D89A464-61FF-45A0-970F-A612A39AFB78}"/>
              </a:ext>
            </a:extLst>
          </p:cNvPr>
          <p:cNvGrpSpPr/>
          <p:nvPr/>
        </p:nvGrpSpPr>
        <p:grpSpPr>
          <a:xfrm>
            <a:off x="4968966" y="3037945"/>
            <a:ext cx="2169703" cy="1162050"/>
            <a:chOff x="4686363" y="3531864"/>
            <a:chExt cx="2169703" cy="1162050"/>
          </a:xfrm>
        </p:grpSpPr>
        <p:sp>
          <p:nvSpPr>
            <p:cNvPr id="25" name="矩形 24">
              <a:extLst>
                <a:ext uri="{FF2B5EF4-FFF2-40B4-BE49-F238E27FC236}">
                  <a16:creationId xmlns:a16="http://schemas.microsoft.com/office/drawing/2014/main" id="{62F42DBB-5C4E-43BA-B020-99267045E0D3}"/>
                </a:ext>
              </a:extLst>
            </p:cNvPr>
            <p:cNvSpPr/>
            <p:nvPr/>
          </p:nvSpPr>
          <p:spPr>
            <a:xfrm>
              <a:off x="4686363" y="4084577"/>
              <a:ext cx="1024678" cy="230833"/>
            </a:xfrm>
            <a:prstGeom prst="rect">
              <a:avLst/>
            </a:prstGeom>
          </p:spPr>
          <p:txBody>
            <a:bodyPr wrap="none">
              <a:normAutofit fontScale="77500" lnSpcReduction="20000"/>
            </a:bodyPr>
            <a:lstStyle/>
            <a:p>
              <a:pPr algn="r"/>
              <a:r>
                <a:rPr lang="zh-CN" altLang="en-US" sz="1400" b="1" dirty="0"/>
                <a:t>摄像头</a:t>
              </a:r>
            </a:p>
          </p:txBody>
        </p:sp>
        <p:sp>
          <p:nvSpPr>
            <p:cNvPr id="27" name="椭圆 26">
              <a:extLst>
                <a:ext uri="{FF2B5EF4-FFF2-40B4-BE49-F238E27FC236}">
                  <a16:creationId xmlns:a16="http://schemas.microsoft.com/office/drawing/2014/main" id="{4DCF9636-D27A-4B59-95DE-0678B9E55E4E}"/>
                </a:ext>
              </a:extLst>
            </p:cNvPr>
            <p:cNvSpPr/>
            <p:nvPr/>
          </p:nvSpPr>
          <p:spPr>
            <a:xfrm>
              <a:off x="5725280" y="3531864"/>
              <a:ext cx="1130786" cy="1162050"/>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KSO_Shape">
              <a:extLst>
                <a:ext uri="{FF2B5EF4-FFF2-40B4-BE49-F238E27FC236}">
                  <a16:creationId xmlns:a16="http://schemas.microsoft.com/office/drawing/2014/main" id="{C5200BB7-B05A-4BAF-88B3-2DDE59FC06FA}"/>
                </a:ext>
              </a:extLst>
            </p:cNvPr>
            <p:cNvSpPr>
              <a:spLocks/>
            </p:cNvSpPr>
            <p:nvPr/>
          </p:nvSpPr>
          <p:spPr bwMode="auto">
            <a:xfrm>
              <a:off x="6031324" y="3680841"/>
              <a:ext cx="537735" cy="864096"/>
            </a:xfrm>
            <a:custGeom>
              <a:avLst/>
              <a:gdLst>
                <a:gd name="T0" fmla="*/ 292545087 w 4423"/>
                <a:gd name="T1" fmla="*/ 11631393 h 6016"/>
                <a:gd name="T2" fmla="*/ 362475645 w 4423"/>
                <a:gd name="T3" fmla="*/ 50636711 h 6016"/>
                <a:gd name="T4" fmla="*/ 410965766 w 4423"/>
                <a:gd name="T5" fmla="*/ 106788296 h 6016"/>
                <a:gd name="T6" fmla="*/ 439619178 w 4423"/>
                <a:gd name="T7" fmla="*/ 182492730 h 6016"/>
                <a:gd name="T8" fmla="*/ 439619178 w 4423"/>
                <a:gd name="T9" fmla="*/ 261105012 h 6016"/>
                <a:gd name="T10" fmla="*/ 410965766 w 4423"/>
                <a:gd name="T11" fmla="*/ 336809446 h 6016"/>
                <a:gd name="T12" fmla="*/ 362475645 w 4423"/>
                <a:gd name="T13" fmla="*/ 392961031 h 6016"/>
                <a:gd name="T14" fmla="*/ 292545087 w 4423"/>
                <a:gd name="T15" fmla="*/ 431966350 h 6016"/>
                <a:gd name="T16" fmla="*/ 215802011 w 4423"/>
                <a:gd name="T17" fmla="*/ 443497680 h 6016"/>
                <a:gd name="T18" fmla="*/ 135251903 w 4423"/>
                <a:gd name="T19" fmla="*/ 426150653 h 6016"/>
                <a:gd name="T20" fmla="*/ 68627886 w 4423"/>
                <a:gd name="T21" fmla="*/ 382332487 h 6016"/>
                <a:gd name="T22" fmla="*/ 24144867 w 4423"/>
                <a:gd name="T23" fmla="*/ 322771471 h 6016"/>
                <a:gd name="T24" fmla="*/ 1001934 w 4423"/>
                <a:gd name="T25" fmla="*/ 244460012 h 6016"/>
                <a:gd name="T26" fmla="*/ 6912869 w 4423"/>
                <a:gd name="T27" fmla="*/ 166449375 h 6016"/>
                <a:gd name="T28" fmla="*/ 40776021 w 4423"/>
                <a:gd name="T29" fmla="*/ 93452346 h 6016"/>
                <a:gd name="T30" fmla="*/ 93273878 w 4423"/>
                <a:gd name="T31" fmla="*/ 40910318 h 6016"/>
                <a:gd name="T32" fmla="*/ 166109570 w 4423"/>
                <a:gd name="T33" fmla="*/ 7018988 h 6016"/>
                <a:gd name="T34" fmla="*/ 177931441 w 4423"/>
                <a:gd name="T35" fmla="*/ 239546784 h 6016"/>
                <a:gd name="T36" fmla="*/ 204881723 w 4423"/>
                <a:gd name="T37" fmla="*/ 195227035 h 6016"/>
                <a:gd name="T38" fmla="*/ 235739389 w 4423"/>
                <a:gd name="T39" fmla="*/ 166950957 h 6016"/>
                <a:gd name="T40" fmla="*/ 207286364 w 4423"/>
                <a:gd name="T41" fmla="*/ 169658046 h 6016"/>
                <a:gd name="T42" fmla="*/ 178232179 w 4423"/>
                <a:gd name="T43" fmla="*/ 192920832 h 6016"/>
                <a:gd name="T44" fmla="*/ 168113438 w 4423"/>
                <a:gd name="T45" fmla="*/ 222300137 h 6016"/>
                <a:gd name="T46" fmla="*/ 261386999 w 4423"/>
                <a:gd name="T47" fmla="*/ 468866225 h 6016"/>
                <a:gd name="T48" fmla="*/ 216403172 w 4423"/>
                <a:gd name="T49" fmla="*/ 473277871 h 6016"/>
                <a:gd name="T50" fmla="*/ 216303137 w 4423"/>
                <a:gd name="T51" fmla="*/ 120525449 h 6016"/>
                <a:gd name="T52" fmla="*/ 156992445 w 4423"/>
                <a:gd name="T53" fmla="*/ 143587792 h 6016"/>
                <a:gd name="T54" fmla="*/ 122227712 w 4423"/>
                <a:gd name="T55" fmla="*/ 201443934 h 6016"/>
                <a:gd name="T56" fmla="*/ 122227712 w 4423"/>
                <a:gd name="T57" fmla="*/ 242153809 h 6016"/>
                <a:gd name="T58" fmla="*/ 156992445 w 4423"/>
                <a:gd name="T59" fmla="*/ 300010268 h 6016"/>
                <a:gd name="T60" fmla="*/ 216303137 w 4423"/>
                <a:gd name="T61" fmla="*/ 323072294 h 6016"/>
                <a:gd name="T62" fmla="*/ 265494770 w 4423"/>
                <a:gd name="T63" fmla="*/ 313145458 h 6016"/>
                <a:gd name="T64" fmla="*/ 312782887 w 4423"/>
                <a:gd name="T65" fmla="*/ 265817798 h 6016"/>
                <a:gd name="T66" fmla="*/ 322701241 w 4423"/>
                <a:gd name="T67" fmla="*/ 216584820 h 6016"/>
                <a:gd name="T68" fmla="*/ 299658343 w 4423"/>
                <a:gd name="T69" fmla="*/ 157324944 h 6016"/>
                <a:gd name="T70" fmla="*/ 241950747 w 4423"/>
                <a:gd name="T71" fmla="*/ 122430449 h 6016"/>
                <a:gd name="T72" fmla="*/ 257880705 w 4423"/>
                <a:gd name="T73" fmla="*/ 161836970 h 6016"/>
                <a:gd name="T74" fmla="*/ 210893010 w 4423"/>
                <a:gd name="T75" fmla="*/ 152411400 h 6016"/>
                <a:gd name="T76" fmla="*/ 169616180 w 4423"/>
                <a:gd name="T77" fmla="*/ 174671654 h 6016"/>
                <a:gd name="T78" fmla="*/ 151382248 w 4423"/>
                <a:gd name="T79" fmla="*/ 221798871 h 6016"/>
                <a:gd name="T80" fmla="*/ 167411925 w 4423"/>
                <a:gd name="T81" fmla="*/ 266419443 h 6016"/>
                <a:gd name="T82" fmla="*/ 207386399 w 4423"/>
                <a:gd name="T83" fmla="*/ 290484318 h 6016"/>
                <a:gd name="T84" fmla="*/ 254874903 w 4423"/>
                <a:gd name="T85" fmla="*/ 283465330 h 6016"/>
                <a:gd name="T86" fmla="*/ 286133343 w 4423"/>
                <a:gd name="T87" fmla="*/ 249172797 h 6016"/>
                <a:gd name="T88" fmla="*/ 288537668 w 4423"/>
                <a:gd name="T89" fmla="*/ 200842288 h 6016"/>
                <a:gd name="T90" fmla="*/ 314486016 w 4423"/>
                <a:gd name="T91" fmla="*/ 119221778 h 6016"/>
                <a:gd name="T92" fmla="*/ 272307604 w 4423"/>
                <a:gd name="T93" fmla="*/ 92850701 h 6016"/>
                <a:gd name="T94" fmla="*/ 221512877 w 4423"/>
                <a:gd name="T95" fmla="*/ 83325067 h 6016"/>
                <a:gd name="T96" fmla="*/ 174024373 w 4423"/>
                <a:gd name="T97" fmla="*/ 91747789 h 6016"/>
                <a:gd name="T98" fmla="*/ 130944062 w 4423"/>
                <a:gd name="T99" fmla="*/ 117116335 h 6016"/>
                <a:gd name="T100" fmla="*/ 101489103 w 4423"/>
                <a:gd name="T101" fmla="*/ 152812602 h 6016"/>
                <a:gd name="T102" fmla="*/ 84757914 w 4423"/>
                <a:gd name="T103" fmla="*/ 200641845 h 6016"/>
                <a:gd name="T104" fmla="*/ 86060270 w 4423"/>
                <a:gd name="T105" fmla="*/ 249774442 h 6016"/>
                <a:gd name="T106" fmla="*/ 104995714 w 4423"/>
                <a:gd name="T107" fmla="*/ 296400394 h 6016"/>
                <a:gd name="T108" fmla="*/ 136153802 w 4423"/>
                <a:gd name="T109" fmla="*/ 330793307 h 6016"/>
                <a:gd name="T110" fmla="*/ 180336082 w 4423"/>
                <a:gd name="T111" fmla="*/ 354056093 h 6016"/>
                <a:gd name="T112" fmla="*/ 228726168 w 4423"/>
                <a:gd name="T113" fmla="*/ 360072232 h 6016"/>
                <a:gd name="T114" fmla="*/ 278518962 w 4423"/>
                <a:gd name="T115" fmla="*/ 348039953 h 6016"/>
                <a:gd name="T116" fmla="*/ 319294983 w 4423"/>
                <a:gd name="T117" fmla="*/ 319763560 h 6016"/>
                <a:gd name="T118" fmla="*/ 346144913 w 4423"/>
                <a:gd name="T119" fmla="*/ 281861153 h 6016"/>
                <a:gd name="T120" fmla="*/ 359469843 w 4423"/>
                <a:gd name="T121" fmla="*/ 232427733 h 6016"/>
                <a:gd name="T122" fmla="*/ 354560842 w 4423"/>
                <a:gd name="T123" fmla="*/ 183896464 h 6016"/>
                <a:gd name="T124" fmla="*/ 332419526 w 4423"/>
                <a:gd name="T125" fmla="*/ 138975386 h 60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23" h="6016">
                  <a:moveTo>
                    <a:pt x="2211" y="0"/>
                  </a:moveTo>
                  <a:lnTo>
                    <a:pt x="2211" y="0"/>
                  </a:lnTo>
                  <a:lnTo>
                    <a:pt x="2268" y="1"/>
                  </a:lnTo>
                  <a:lnTo>
                    <a:pt x="2325" y="4"/>
                  </a:lnTo>
                  <a:lnTo>
                    <a:pt x="2382" y="7"/>
                  </a:lnTo>
                  <a:lnTo>
                    <a:pt x="2437" y="12"/>
                  </a:lnTo>
                  <a:lnTo>
                    <a:pt x="2492" y="18"/>
                  </a:lnTo>
                  <a:lnTo>
                    <a:pt x="2548" y="26"/>
                  </a:lnTo>
                  <a:lnTo>
                    <a:pt x="2603" y="34"/>
                  </a:lnTo>
                  <a:lnTo>
                    <a:pt x="2657" y="45"/>
                  </a:lnTo>
                  <a:lnTo>
                    <a:pt x="2710" y="57"/>
                  </a:lnTo>
                  <a:lnTo>
                    <a:pt x="2764" y="70"/>
                  </a:lnTo>
                  <a:lnTo>
                    <a:pt x="2817" y="84"/>
                  </a:lnTo>
                  <a:lnTo>
                    <a:pt x="2869" y="99"/>
                  </a:lnTo>
                  <a:lnTo>
                    <a:pt x="2920" y="116"/>
                  </a:lnTo>
                  <a:lnTo>
                    <a:pt x="2971" y="134"/>
                  </a:lnTo>
                  <a:lnTo>
                    <a:pt x="3022" y="154"/>
                  </a:lnTo>
                  <a:lnTo>
                    <a:pt x="3072" y="174"/>
                  </a:lnTo>
                  <a:lnTo>
                    <a:pt x="3121" y="195"/>
                  </a:lnTo>
                  <a:lnTo>
                    <a:pt x="3170" y="219"/>
                  </a:lnTo>
                  <a:lnTo>
                    <a:pt x="3218" y="242"/>
                  </a:lnTo>
                  <a:lnTo>
                    <a:pt x="3265" y="267"/>
                  </a:lnTo>
                  <a:lnTo>
                    <a:pt x="3312" y="293"/>
                  </a:lnTo>
                  <a:lnTo>
                    <a:pt x="3357" y="321"/>
                  </a:lnTo>
                  <a:lnTo>
                    <a:pt x="3403" y="348"/>
                  </a:lnTo>
                  <a:lnTo>
                    <a:pt x="3448" y="378"/>
                  </a:lnTo>
                  <a:lnTo>
                    <a:pt x="3492" y="408"/>
                  </a:lnTo>
                  <a:lnTo>
                    <a:pt x="3534" y="440"/>
                  </a:lnTo>
                  <a:lnTo>
                    <a:pt x="3577" y="472"/>
                  </a:lnTo>
                  <a:lnTo>
                    <a:pt x="3618" y="505"/>
                  </a:lnTo>
                  <a:lnTo>
                    <a:pt x="3659" y="540"/>
                  </a:lnTo>
                  <a:lnTo>
                    <a:pt x="3698" y="575"/>
                  </a:lnTo>
                  <a:lnTo>
                    <a:pt x="3736" y="611"/>
                  </a:lnTo>
                  <a:lnTo>
                    <a:pt x="3775" y="649"/>
                  </a:lnTo>
                  <a:lnTo>
                    <a:pt x="3812" y="686"/>
                  </a:lnTo>
                  <a:lnTo>
                    <a:pt x="3848" y="725"/>
                  </a:lnTo>
                  <a:lnTo>
                    <a:pt x="3883" y="765"/>
                  </a:lnTo>
                  <a:lnTo>
                    <a:pt x="3917" y="805"/>
                  </a:lnTo>
                  <a:lnTo>
                    <a:pt x="3951" y="846"/>
                  </a:lnTo>
                  <a:lnTo>
                    <a:pt x="3983" y="889"/>
                  </a:lnTo>
                  <a:lnTo>
                    <a:pt x="4014" y="932"/>
                  </a:lnTo>
                  <a:lnTo>
                    <a:pt x="4045" y="975"/>
                  </a:lnTo>
                  <a:lnTo>
                    <a:pt x="4074" y="1020"/>
                  </a:lnTo>
                  <a:lnTo>
                    <a:pt x="4102" y="1065"/>
                  </a:lnTo>
                  <a:lnTo>
                    <a:pt x="4130" y="1111"/>
                  </a:lnTo>
                  <a:lnTo>
                    <a:pt x="4156" y="1157"/>
                  </a:lnTo>
                  <a:lnTo>
                    <a:pt x="4181" y="1205"/>
                  </a:lnTo>
                  <a:lnTo>
                    <a:pt x="4205" y="1253"/>
                  </a:lnTo>
                  <a:lnTo>
                    <a:pt x="4227" y="1302"/>
                  </a:lnTo>
                  <a:lnTo>
                    <a:pt x="4249" y="1351"/>
                  </a:lnTo>
                  <a:lnTo>
                    <a:pt x="4270" y="1401"/>
                  </a:lnTo>
                  <a:lnTo>
                    <a:pt x="4289" y="1451"/>
                  </a:lnTo>
                  <a:lnTo>
                    <a:pt x="4307" y="1502"/>
                  </a:lnTo>
                  <a:lnTo>
                    <a:pt x="4323" y="1554"/>
                  </a:lnTo>
                  <a:lnTo>
                    <a:pt x="4339" y="1606"/>
                  </a:lnTo>
                  <a:lnTo>
                    <a:pt x="4353" y="1660"/>
                  </a:lnTo>
                  <a:lnTo>
                    <a:pt x="4366" y="1713"/>
                  </a:lnTo>
                  <a:lnTo>
                    <a:pt x="4378" y="1766"/>
                  </a:lnTo>
                  <a:lnTo>
                    <a:pt x="4388" y="1820"/>
                  </a:lnTo>
                  <a:lnTo>
                    <a:pt x="4397" y="1875"/>
                  </a:lnTo>
                  <a:lnTo>
                    <a:pt x="4405" y="1930"/>
                  </a:lnTo>
                  <a:lnTo>
                    <a:pt x="4411" y="1985"/>
                  </a:lnTo>
                  <a:lnTo>
                    <a:pt x="4416" y="2042"/>
                  </a:lnTo>
                  <a:lnTo>
                    <a:pt x="4420" y="2098"/>
                  </a:lnTo>
                  <a:lnTo>
                    <a:pt x="4422" y="2155"/>
                  </a:lnTo>
                  <a:lnTo>
                    <a:pt x="4423" y="2212"/>
                  </a:lnTo>
                  <a:lnTo>
                    <a:pt x="4422" y="2270"/>
                  </a:lnTo>
                  <a:lnTo>
                    <a:pt x="4420" y="2326"/>
                  </a:lnTo>
                  <a:lnTo>
                    <a:pt x="4416" y="2382"/>
                  </a:lnTo>
                  <a:lnTo>
                    <a:pt x="4411" y="2438"/>
                  </a:lnTo>
                  <a:lnTo>
                    <a:pt x="4405" y="2494"/>
                  </a:lnTo>
                  <a:lnTo>
                    <a:pt x="4397" y="2548"/>
                  </a:lnTo>
                  <a:lnTo>
                    <a:pt x="4388" y="2604"/>
                  </a:lnTo>
                  <a:lnTo>
                    <a:pt x="4378" y="2658"/>
                  </a:lnTo>
                  <a:lnTo>
                    <a:pt x="4366" y="2711"/>
                  </a:lnTo>
                  <a:lnTo>
                    <a:pt x="4353" y="2764"/>
                  </a:lnTo>
                  <a:lnTo>
                    <a:pt x="4339" y="2818"/>
                  </a:lnTo>
                  <a:lnTo>
                    <a:pt x="4323" y="2870"/>
                  </a:lnTo>
                  <a:lnTo>
                    <a:pt x="4307" y="2921"/>
                  </a:lnTo>
                  <a:lnTo>
                    <a:pt x="4289" y="2972"/>
                  </a:lnTo>
                  <a:lnTo>
                    <a:pt x="4270" y="3023"/>
                  </a:lnTo>
                  <a:lnTo>
                    <a:pt x="4249" y="3073"/>
                  </a:lnTo>
                  <a:lnTo>
                    <a:pt x="4227" y="3122"/>
                  </a:lnTo>
                  <a:lnTo>
                    <a:pt x="4205" y="3171"/>
                  </a:lnTo>
                  <a:lnTo>
                    <a:pt x="4181" y="3219"/>
                  </a:lnTo>
                  <a:lnTo>
                    <a:pt x="4156" y="3267"/>
                  </a:lnTo>
                  <a:lnTo>
                    <a:pt x="4130" y="3313"/>
                  </a:lnTo>
                  <a:lnTo>
                    <a:pt x="4102" y="3359"/>
                  </a:lnTo>
                  <a:lnTo>
                    <a:pt x="4074" y="3404"/>
                  </a:lnTo>
                  <a:lnTo>
                    <a:pt x="4045" y="3449"/>
                  </a:lnTo>
                  <a:lnTo>
                    <a:pt x="4014" y="3492"/>
                  </a:lnTo>
                  <a:lnTo>
                    <a:pt x="3983" y="3535"/>
                  </a:lnTo>
                  <a:lnTo>
                    <a:pt x="3951" y="3578"/>
                  </a:lnTo>
                  <a:lnTo>
                    <a:pt x="3917" y="3619"/>
                  </a:lnTo>
                  <a:lnTo>
                    <a:pt x="3883" y="3660"/>
                  </a:lnTo>
                  <a:lnTo>
                    <a:pt x="3848" y="3699"/>
                  </a:lnTo>
                  <a:lnTo>
                    <a:pt x="3812" y="3738"/>
                  </a:lnTo>
                  <a:lnTo>
                    <a:pt x="3775" y="3776"/>
                  </a:lnTo>
                  <a:lnTo>
                    <a:pt x="3736" y="3813"/>
                  </a:lnTo>
                  <a:lnTo>
                    <a:pt x="3698" y="3849"/>
                  </a:lnTo>
                  <a:lnTo>
                    <a:pt x="3659" y="3884"/>
                  </a:lnTo>
                  <a:lnTo>
                    <a:pt x="3618" y="3919"/>
                  </a:lnTo>
                  <a:lnTo>
                    <a:pt x="3577" y="3952"/>
                  </a:lnTo>
                  <a:lnTo>
                    <a:pt x="3534" y="3984"/>
                  </a:lnTo>
                  <a:lnTo>
                    <a:pt x="3492" y="4016"/>
                  </a:lnTo>
                  <a:lnTo>
                    <a:pt x="3448" y="4046"/>
                  </a:lnTo>
                  <a:lnTo>
                    <a:pt x="3403" y="4076"/>
                  </a:lnTo>
                  <a:lnTo>
                    <a:pt x="3357" y="4103"/>
                  </a:lnTo>
                  <a:lnTo>
                    <a:pt x="3312" y="4131"/>
                  </a:lnTo>
                  <a:lnTo>
                    <a:pt x="3265" y="4157"/>
                  </a:lnTo>
                  <a:lnTo>
                    <a:pt x="3218" y="4182"/>
                  </a:lnTo>
                  <a:lnTo>
                    <a:pt x="3170" y="4206"/>
                  </a:lnTo>
                  <a:lnTo>
                    <a:pt x="3121" y="4229"/>
                  </a:lnTo>
                  <a:lnTo>
                    <a:pt x="3072" y="4250"/>
                  </a:lnTo>
                  <a:lnTo>
                    <a:pt x="3022" y="4270"/>
                  </a:lnTo>
                  <a:lnTo>
                    <a:pt x="2971" y="4290"/>
                  </a:lnTo>
                  <a:lnTo>
                    <a:pt x="2920" y="4308"/>
                  </a:lnTo>
                  <a:lnTo>
                    <a:pt x="2869" y="4325"/>
                  </a:lnTo>
                  <a:lnTo>
                    <a:pt x="2817" y="4340"/>
                  </a:lnTo>
                  <a:lnTo>
                    <a:pt x="2764" y="4355"/>
                  </a:lnTo>
                  <a:lnTo>
                    <a:pt x="2710" y="4367"/>
                  </a:lnTo>
                  <a:lnTo>
                    <a:pt x="2657" y="4379"/>
                  </a:lnTo>
                  <a:lnTo>
                    <a:pt x="2603" y="4390"/>
                  </a:lnTo>
                  <a:lnTo>
                    <a:pt x="2548" y="4398"/>
                  </a:lnTo>
                  <a:lnTo>
                    <a:pt x="2492" y="4406"/>
                  </a:lnTo>
                  <a:lnTo>
                    <a:pt x="2437" y="4412"/>
                  </a:lnTo>
                  <a:lnTo>
                    <a:pt x="2382" y="4417"/>
                  </a:lnTo>
                  <a:lnTo>
                    <a:pt x="2325" y="4421"/>
                  </a:lnTo>
                  <a:lnTo>
                    <a:pt x="2268" y="4423"/>
                  </a:lnTo>
                  <a:lnTo>
                    <a:pt x="2211" y="4424"/>
                  </a:lnTo>
                  <a:lnTo>
                    <a:pt x="2154" y="4423"/>
                  </a:lnTo>
                  <a:lnTo>
                    <a:pt x="2097" y="4421"/>
                  </a:lnTo>
                  <a:lnTo>
                    <a:pt x="2041" y="4417"/>
                  </a:lnTo>
                  <a:lnTo>
                    <a:pt x="1985" y="4412"/>
                  </a:lnTo>
                  <a:lnTo>
                    <a:pt x="1929" y="4406"/>
                  </a:lnTo>
                  <a:lnTo>
                    <a:pt x="1874" y="4398"/>
                  </a:lnTo>
                  <a:lnTo>
                    <a:pt x="1820" y="4390"/>
                  </a:lnTo>
                  <a:lnTo>
                    <a:pt x="1765" y="4379"/>
                  </a:lnTo>
                  <a:lnTo>
                    <a:pt x="1711" y="4367"/>
                  </a:lnTo>
                  <a:lnTo>
                    <a:pt x="1658" y="4355"/>
                  </a:lnTo>
                  <a:lnTo>
                    <a:pt x="1606" y="4340"/>
                  </a:lnTo>
                  <a:lnTo>
                    <a:pt x="1554" y="4325"/>
                  </a:lnTo>
                  <a:lnTo>
                    <a:pt x="1501" y="4308"/>
                  </a:lnTo>
                  <a:lnTo>
                    <a:pt x="1450" y="4290"/>
                  </a:lnTo>
                  <a:lnTo>
                    <a:pt x="1400" y="4270"/>
                  </a:lnTo>
                  <a:lnTo>
                    <a:pt x="1350" y="4250"/>
                  </a:lnTo>
                  <a:lnTo>
                    <a:pt x="1301" y="4229"/>
                  </a:lnTo>
                  <a:lnTo>
                    <a:pt x="1252" y="4206"/>
                  </a:lnTo>
                  <a:lnTo>
                    <a:pt x="1204" y="4182"/>
                  </a:lnTo>
                  <a:lnTo>
                    <a:pt x="1157" y="4157"/>
                  </a:lnTo>
                  <a:lnTo>
                    <a:pt x="1110" y="4131"/>
                  </a:lnTo>
                  <a:lnTo>
                    <a:pt x="1064" y="4103"/>
                  </a:lnTo>
                  <a:lnTo>
                    <a:pt x="1019" y="4076"/>
                  </a:lnTo>
                  <a:lnTo>
                    <a:pt x="975" y="4046"/>
                  </a:lnTo>
                  <a:lnTo>
                    <a:pt x="931" y="4016"/>
                  </a:lnTo>
                  <a:lnTo>
                    <a:pt x="887" y="3984"/>
                  </a:lnTo>
                  <a:lnTo>
                    <a:pt x="846" y="3952"/>
                  </a:lnTo>
                  <a:lnTo>
                    <a:pt x="804" y="3919"/>
                  </a:lnTo>
                  <a:lnTo>
                    <a:pt x="764" y="3884"/>
                  </a:lnTo>
                  <a:lnTo>
                    <a:pt x="725" y="3849"/>
                  </a:lnTo>
                  <a:lnTo>
                    <a:pt x="685" y="3813"/>
                  </a:lnTo>
                  <a:lnTo>
                    <a:pt x="647" y="3776"/>
                  </a:lnTo>
                  <a:lnTo>
                    <a:pt x="611" y="3738"/>
                  </a:lnTo>
                  <a:lnTo>
                    <a:pt x="574" y="3699"/>
                  </a:lnTo>
                  <a:lnTo>
                    <a:pt x="538" y="3660"/>
                  </a:lnTo>
                  <a:lnTo>
                    <a:pt x="504" y="3619"/>
                  </a:lnTo>
                  <a:lnTo>
                    <a:pt x="471" y="3578"/>
                  </a:lnTo>
                  <a:lnTo>
                    <a:pt x="439" y="3535"/>
                  </a:lnTo>
                  <a:lnTo>
                    <a:pt x="407" y="3492"/>
                  </a:lnTo>
                  <a:lnTo>
                    <a:pt x="378" y="3449"/>
                  </a:lnTo>
                  <a:lnTo>
                    <a:pt x="348" y="3404"/>
                  </a:lnTo>
                  <a:lnTo>
                    <a:pt x="320" y="3359"/>
                  </a:lnTo>
                  <a:lnTo>
                    <a:pt x="292" y="3313"/>
                  </a:lnTo>
                  <a:lnTo>
                    <a:pt x="267" y="3267"/>
                  </a:lnTo>
                  <a:lnTo>
                    <a:pt x="241" y="3219"/>
                  </a:lnTo>
                  <a:lnTo>
                    <a:pt x="218" y="3171"/>
                  </a:lnTo>
                  <a:lnTo>
                    <a:pt x="195" y="3122"/>
                  </a:lnTo>
                  <a:lnTo>
                    <a:pt x="173" y="3073"/>
                  </a:lnTo>
                  <a:lnTo>
                    <a:pt x="153" y="3023"/>
                  </a:lnTo>
                  <a:lnTo>
                    <a:pt x="134" y="2972"/>
                  </a:lnTo>
                  <a:lnTo>
                    <a:pt x="116" y="2921"/>
                  </a:lnTo>
                  <a:lnTo>
                    <a:pt x="99" y="2870"/>
                  </a:lnTo>
                  <a:lnTo>
                    <a:pt x="84" y="2818"/>
                  </a:lnTo>
                  <a:lnTo>
                    <a:pt x="69" y="2764"/>
                  </a:lnTo>
                  <a:lnTo>
                    <a:pt x="56" y="2711"/>
                  </a:lnTo>
                  <a:lnTo>
                    <a:pt x="44" y="2658"/>
                  </a:lnTo>
                  <a:lnTo>
                    <a:pt x="34" y="2604"/>
                  </a:lnTo>
                  <a:lnTo>
                    <a:pt x="25" y="2548"/>
                  </a:lnTo>
                  <a:lnTo>
                    <a:pt x="17" y="2494"/>
                  </a:lnTo>
                  <a:lnTo>
                    <a:pt x="10" y="2438"/>
                  </a:lnTo>
                  <a:lnTo>
                    <a:pt x="6" y="2382"/>
                  </a:lnTo>
                  <a:lnTo>
                    <a:pt x="2" y="2326"/>
                  </a:lnTo>
                  <a:lnTo>
                    <a:pt x="0" y="2270"/>
                  </a:lnTo>
                  <a:lnTo>
                    <a:pt x="0" y="2212"/>
                  </a:lnTo>
                  <a:lnTo>
                    <a:pt x="0" y="2155"/>
                  </a:lnTo>
                  <a:lnTo>
                    <a:pt x="2" y="2098"/>
                  </a:lnTo>
                  <a:lnTo>
                    <a:pt x="6" y="2042"/>
                  </a:lnTo>
                  <a:lnTo>
                    <a:pt x="10" y="1985"/>
                  </a:lnTo>
                  <a:lnTo>
                    <a:pt x="17" y="1930"/>
                  </a:lnTo>
                  <a:lnTo>
                    <a:pt x="25" y="1875"/>
                  </a:lnTo>
                  <a:lnTo>
                    <a:pt x="34" y="1820"/>
                  </a:lnTo>
                  <a:lnTo>
                    <a:pt x="44" y="1766"/>
                  </a:lnTo>
                  <a:lnTo>
                    <a:pt x="56" y="1713"/>
                  </a:lnTo>
                  <a:lnTo>
                    <a:pt x="69" y="1660"/>
                  </a:lnTo>
                  <a:lnTo>
                    <a:pt x="84" y="1606"/>
                  </a:lnTo>
                  <a:lnTo>
                    <a:pt x="99" y="1554"/>
                  </a:lnTo>
                  <a:lnTo>
                    <a:pt x="116" y="1502"/>
                  </a:lnTo>
                  <a:lnTo>
                    <a:pt x="134" y="1451"/>
                  </a:lnTo>
                  <a:lnTo>
                    <a:pt x="153" y="1401"/>
                  </a:lnTo>
                  <a:lnTo>
                    <a:pt x="173" y="1351"/>
                  </a:lnTo>
                  <a:lnTo>
                    <a:pt x="195" y="1302"/>
                  </a:lnTo>
                  <a:lnTo>
                    <a:pt x="218" y="1253"/>
                  </a:lnTo>
                  <a:lnTo>
                    <a:pt x="241" y="1205"/>
                  </a:lnTo>
                  <a:lnTo>
                    <a:pt x="267" y="1157"/>
                  </a:lnTo>
                  <a:lnTo>
                    <a:pt x="292" y="1111"/>
                  </a:lnTo>
                  <a:lnTo>
                    <a:pt x="320" y="1065"/>
                  </a:lnTo>
                  <a:lnTo>
                    <a:pt x="348" y="1020"/>
                  </a:lnTo>
                  <a:lnTo>
                    <a:pt x="378" y="975"/>
                  </a:lnTo>
                  <a:lnTo>
                    <a:pt x="407" y="932"/>
                  </a:lnTo>
                  <a:lnTo>
                    <a:pt x="439" y="889"/>
                  </a:lnTo>
                  <a:lnTo>
                    <a:pt x="471" y="846"/>
                  </a:lnTo>
                  <a:lnTo>
                    <a:pt x="504" y="805"/>
                  </a:lnTo>
                  <a:lnTo>
                    <a:pt x="538" y="765"/>
                  </a:lnTo>
                  <a:lnTo>
                    <a:pt x="574" y="725"/>
                  </a:lnTo>
                  <a:lnTo>
                    <a:pt x="611" y="686"/>
                  </a:lnTo>
                  <a:lnTo>
                    <a:pt x="647" y="649"/>
                  </a:lnTo>
                  <a:lnTo>
                    <a:pt x="685" y="611"/>
                  </a:lnTo>
                  <a:lnTo>
                    <a:pt x="725" y="575"/>
                  </a:lnTo>
                  <a:lnTo>
                    <a:pt x="764" y="540"/>
                  </a:lnTo>
                  <a:lnTo>
                    <a:pt x="804" y="505"/>
                  </a:lnTo>
                  <a:lnTo>
                    <a:pt x="846" y="472"/>
                  </a:lnTo>
                  <a:lnTo>
                    <a:pt x="887" y="440"/>
                  </a:lnTo>
                  <a:lnTo>
                    <a:pt x="931" y="408"/>
                  </a:lnTo>
                  <a:lnTo>
                    <a:pt x="975" y="378"/>
                  </a:lnTo>
                  <a:lnTo>
                    <a:pt x="1019" y="348"/>
                  </a:lnTo>
                  <a:lnTo>
                    <a:pt x="1064" y="321"/>
                  </a:lnTo>
                  <a:lnTo>
                    <a:pt x="1110" y="293"/>
                  </a:lnTo>
                  <a:lnTo>
                    <a:pt x="1157" y="267"/>
                  </a:lnTo>
                  <a:lnTo>
                    <a:pt x="1204" y="242"/>
                  </a:lnTo>
                  <a:lnTo>
                    <a:pt x="1252" y="219"/>
                  </a:lnTo>
                  <a:lnTo>
                    <a:pt x="1301" y="195"/>
                  </a:lnTo>
                  <a:lnTo>
                    <a:pt x="1350" y="174"/>
                  </a:lnTo>
                  <a:lnTo>
                    <a:pt x="1400" y="154"/>
                  </a:lnTo>
                  <a:lnTo>
                    <a:pt x="1450" y="134"/>
                  </a:lnTo>
                  <a:lnTo>
                    <a:pt x="1501" y="116"/>
                  </a:lnTo>
                  <a:lnTo>
                    <a:pt x="1554" y="99"/>
                  </a:lnTo>
                  <a:lnTo>
                    <a:pt x="1606" y="84"/>
                  </a:lnTo>
                  <a:lnTo>
                    <a:pt x="1658" y="70"/>
                  </a:lnTo>
                  <a:lnTo>
                    <a:pt x="1711" y="57"/>
                  </a:lnTo>
                  <a:lnTo>
                    <a:pt x="1765" y="45"/>
                  </a:lnTo>
                  <a:lnTo>
                    <a:pt x="1820" y="34"/>
                  </a:lnTo>
                  <a:lnTo>
                    <a:pt x="1874" y="26"/>
                  </a:lnTo>
                  <a:lnTo>
                    <a:pt x="1929" y="18"/>
                  </a:lnTo>
                  <a:lnTo>
                    <a:pt x="1985" y="12"/>
                  </a:lnTo>
                  <a:lnTo>
                    <a:pt x="2041" y="7"/>
                  </a:lnTo>
                  <a:lnTo>
                    <a:pt x="2097" y="4"/>
                  </a:lnTo>
                  <a:lnTo>
                    <a:pt x="2154" y="1"/>
                  </a:lnTo>
                  <a:lnTo>
                    <a:pt x="2211" y="0"/>
                  </a:lnTo>
                  <a:close/>
                  <a:moveTo>
                    <a:pt x="1730" y="2519"/>
                  </a:moveTo>
                  <a:lnTo>
                    <a:pt x="1730" y="2519"/>
                  </a:lnTo>
                  <a:lnTo>
                    <a:pt x="1753" y="2453"/>
                  </a:lnTo>
                  <a:lnTo>
                    <a:pt x="1776" y="2389"/>
                  </a:lnTo>
                  <a:lnTo>
                    <a:pt x="1802" y="2327"/>
                  </a:lnTo>
                  <a:lnTo>
                    <a:pt x="1814" y="2297"/>
                  </a:lnTo>
                  <a:lnTo>
                    <a:pt x="1828" y="2267"/>
                  </a:lnTo>
                  <a:lnTo>
                    <a:pt x="1843" y="2238"/>
                  </a:lnTo>
                  <a:lnTo>
                    <a:pt x="1858" y="2210"/>
                  </a:lnTo>
                  <a:lnTo>
                    <a:pt x="1874" y="2181"/>
                  </a:lnTo>
                  <a:lnTo>
                    <a:pt x="1890" y="2153"/>
                  </a:lnTo>
                  <a:lnTo>
                    <a:pt x="1907" y="2126"/>
                  </a:lnTo>
                  <a:lnTo>
                    <a:pt x="1924" y="2099"/>
                  </a:lnTo>
                  <a:lnTo>
                    <a:pt x="1942" y="2073"/>
                  </a:lnTo>
                  <a:lnTo>
                    <a:pt x="1961" y="2047"/>
                  </a:lnTo>
                  <a:lnTo>
                    <a:pt x="1981" y="2022"/>
                  </a:lnTo>
                  <a:lnTo>
                    <a:pt x="2002" y="1996"/>
                  </a:lnTo>
                  <a:lnTo>
                    <a:pt x="2023" y="1971"/>
                  </a:lnTo>
                  <a:lnTo>
                    <a:pt x="2045" y="1947"/>
                  </a:lnTo>
                  <a:lnTo>
                    <a:pt x="2069" y="1923"/>
                  </a:lnTo>
                  <a:lnTo>
                    <a:pt x="2093" y="1899"/>
                  </a:lnTo>
                  <a:lnTo>
                    <a:pt x="2118" y="1875"/>
                  </a:lnTo>
                  <a:lnTo>
                    <a:pt x="2144" y="1852"/>
                  </a:lnTo>
                  <a:lnTo>
                    <a:pt x="2171" y="1829"/>
                  </a:lnTo>
                  <a:lnTo>
                    <a:pt x="2198" y="1807"/>
                  </a:lnTo>
                  <a:lnTo>
                    <a:pt x="2228" y="1784"/>
                  </a:lnTo>
                  <a:lnTo>
                    <a:pt x="2258" y="1762"/>
                  </a:lnTo>
                  <a:lnTo>
                    <a:pt x="2290" y="1739"/>
                  </a:lnTo>
                  <a:lnTo>
                    <a:pt x="2322" y="1718"/>
                  </a:lnTo>
                  <a:lnTo>
                    <a:pt x="2356" y="1696"/>
                  </a:lnTo>
                  <a:lnTo>
                    <a:pt x="2391" y="1675"/>
                  </a:lnTo>
                  <a:lnTo>
                    <a:pt x="2372" y="1669"/>
                  </a:lnTo>
                  <a:lnTo>
                    <a:pt x="2353" y="1665"/>
                  </a:lnTo>
                  <a:lnTo>
                    <a:pt x="2334" y="1662"/>
                  </a:lnTo>
                  <a:lnTo>
                    <a:pt x="2314" y="1660"/>
                  </a:lnTo>
                  <a:lnTo>
                    <a:pt x="2295" y="1658"/>
                  </a:lnTo>
                  <a:lnTo>
                    <a:pt x="2276" y="1656"/>
                  </a:lnTo>
                  <a:lnTo>
                    <a:pt x="2256" y="1655"/>
                  </a:lnTo>
                  <a:lnTo>
                    <a:pt x="2237" y="1656"/>
                  </a:lnTo>
                  <a:lnTo>
                    <a:pt x="2218" y="1658"/>
                  </a:lnTo>
                  <a:lnTo>
                    <a:pt x="2198" y="1659"/>
                  </a:lnTo>
                  <a:lnTo>
                    <a:pt x="2180" y="1662"/>
                  </a:lnTo>
                  <a:lnTo>
                    <a:pt x="2161" y="1665"/>
                  </a:lnTo>
                  <a:lnTo>
                    <a:pt x="2142" y="1669"/>
                  </a:lnTo>
                  <a:lnTo>
                    <a:pt x="2124" y="1673"/>
                  </a:lnTo>
                  <a:lnTo>
                    <a:pt x="2105" y="1679"/>
                  </a:lnTo>
                  <a:lnTo>
                    <a:pt x="2087" y="1684"/>
                  </a:lnTo>
                  <a:lnTo>
                    <a:pt x="2069" y="1692"/>
                  </a:lnTo>
                  <a:lnTo>
                    <a:pt x="2051" y="1698"/>
                  </a:lnTo>
                  <a:lnTo>
                    <a:pt x="2032" y="1706"/>
                  </a:lnTo>
                  <a:lnTo>
                    <a:pt x="2015" y="1715"/>
                  </a:lnTo>
                  <a:lnTo>
                    <a:pt x="1997" y="1723"/>
                  </a:lnTo>
                  <a:lnTo>
                    <a:pt x="1980" y="1733"/>
                  </a:lnTo>
                  <a:lnTo>
                    <a:pt x="1947" y="1754"/>
                  </a:lnTo>
                  <a:lnTo>
                    <a:pt x="1915" y="1778"/>
                  </a:lnTo>
                  <a:lnTo>
                    <a:pt x="1885" y="1802"/>
                  </a:lnTo>
                  <a:lnTo>
                    <a:pt x="1856" y="1830"/>
                  </a:lnTo>
                  <a:lnTo>
                    <a:pt x="1842" y="1845"/>
                  </a:lnTo>
                  <a:lnTo>
                    <a:pt x="1828" y="1860"/>
                  </a:lnTo>
                  <a:lnTo>
                    <a:pt x="1815" y="1875"/>
                  </a:lnTo>
                  <a:lnTo>
                    <a:pt x="1803" y="1891"/>
                  </a:lnTo>
                  <a:lnTo>
                    <a:pt x="1791" y="1907"/>
                  </a:lnTo>
                  <a:lnTo>
                    <a:pt x="1779" y="1924"/>
                  </a:lnTo>
                  <a:lnTo>
                    <a:pt x="1769" y="1941"/>
                  </a:lnTo>
                  <a:lnTo>
                    <a:pt x="1758" y="1958"/>
                  </a:lnTo>
                  <a:lnTo>
                    <a:pt x="1748" y="1976"/>
                  </a:lnTo>
                  <a:lnTo>
                    <a:pt x="1739" y="1994"/>
                  </a:lnTo>
                  <a:lnTo>
                    <a:pt x="1730" y="2013"/>
                  </a:lnTo>
                  <a:lnTo>
                    <a:pt x="1722" y="2032"/>
                  </a:lnTo>
                  <a:lnTo>
                    <a:pt x="1714" y="2051"/>
                  </a:lnTo>
                  <a:lnTo>
                    <a:pt x="1708" y="2070"/>
                  </a:lnTo>
                  <a:lnTo>
                    <a:pt x="1701" y="2091"/>
                  </a:lnTo>
                  <a:lnTo>
                    <a:pt x="1695" y="2111"/>
                  </a:lnTo>
                  <a:lnTo>
                    <a:pt x="1691" y="2132"/>
                  </a:lnTo>
                  <a:lnTo>
                    <a:pt x="1687" y="2152"/>
                  </a:lnTo>
                  <a:lnTo>
                    <a:pt x="1683" y="2174"/>
                  </a:lnTo>
                  <a:lnTo>
                    <a:pt x="1680" y="2195"/>
                  </a:lnTo>
                  <a:lnTo>
                    <a:pt x="1678" y="2217"/>
                  </a:lnTo>
                  <a:lnTo>
                    <a:pt x="1677" y="2240"/>
                  </a:lnTo>
                  <a:lnTo>
                    <a:pt x="1677" y="2261"/>
                  </a:lnTo>
                  <a:lnTo>
                    <a:pt x="1677" y="2284"/>
                  </a:lnTo>
                  <a:lnTo>
                    <a:pt x="1679" y="2307"/>
                  </a:lnTo>
                  <a:lnTo>
                    <a:pt x="1680" y="2329"/>
                  </a:lnTo>
                  <a:lnTo>
                    <a:pt x="1683" y="2353"/>
                  </a:lnTo>
                  <a:lnTo>
                    <a:pt x="1688" y="2376"/>
                  </a:lnTo>
                  <a:lnTo>
                    <a:pt x="1692" y="2399"/>
                  </a:lnTo>
                  <a:lnTo>
                    <a:pt x="1698" y="2423"/>
                  </a:lnTo>
                  <a:lnTo>
                    <a:pt x="1705" y="2446"/>
                  </a:lnTo>
                  <a:lnTo>
                    <a:pt x="1712" y="2471"/>
                  </a:lnTo>
                  <a:lnTo>
                    <a:pt x="1721" y="2494"/>
                  </a:lnTo>
                  <a:lnTo>
                    <a:pt x="1730" y="2519"/>
                  </a:lnTo>
                  <a:close/>
                  <a:moveTo>
                    <a:pt x="2609" y="4676"/>
                  </a:moveTo>
                  <a:lnTo>
                    <a:pt x="2609" y="5036"/>
                  </a:lnTo>
                  <a:lnTo>
                    <a:pt x="3991" y="5281"/>
                  </a:lnTo>
                  <a:lnTo>
                    <a:pt x="3991" y="6016"/>
                  </a:lnTo>
                  <a:lnTo>
                    <a:pt x="501" y="6016"/>
                  </a:lnTo>
                  <a:lnTo>
                    <a:pt x="501" y="5281"/>
                  </a:lnTo>
                  <a:lnTo>
                    <a:pt x="1813" y="5036"/>
                  </a:lnTo>
                  <a:lnTo>
                    <a:pt x="1813" y="4676"/>
                  </a:lnTo>
                  <a:lnTo>
                    <a:pt x="1861" y="4686"/>
                  </a:lnTo>
                  <a:lnTo>
                    <a:pt x="1910" y="4695"/>
                  </a:lnTo>
                  <a:lnTo>
                    <a:pt x="1959" y="4703"/>
                  </a:lnTo>
                  <a:lnTo>
                    <a:pt x="2009" y="4709"/>
                  </a:lnTo>
                  <a:lnTo>
                    <a:pt x="2059" y="4713"/>
                  </a:lnTo>
                  <a:lnTo>
                    <a:pt x="2109" y="4717"/>
                  </a:lnTo>
                  <a:lnTo>
                    <a:pt x="2160" y="4720"/>
                  </a:lnTo>
                  <a:lnTo>
                    <a:pt x="2211" y="4720"/>
                  </a:lnTo>
                  <a:lnTo>
                    <a:pt x="2262" y="4720"/>
                  </a:lnTo>
                  <a:lnTo>
                    <a:pt x="2312" y="4717"/>
                  </a:lnTo>
                  <a:lnTo>
                    <a:pt x="2363" y="4713"/>
                  </a:lnTo>
                  <a:lnTo>
                    <a:pt x="2413" y="4709"/>
                  </a:lnTo>
                  <a:lnTo>
                    <a:pt x="2462" y="4703"/>
                  </a:lnTo>
                  <a:lnTo>
                    <a:pt x="2511" y="4695"/>
                  </a:lnTo>
                  <a:lnTo>
                    <a:pt x="2560" y="4686"/>
                  </a:lnTo>
                  <a:lnTo>
                    <a:pt x="2609" y="4676"/>
                  </a:lnTo>
                  <a:close/>
                  <a:moveTo>
                    <a:pt x="2211" y="1201"/>
                  </a:moveTo>
                  <a:lnTo>
                    <a:pt x="2211" y="1201"/>
                  </a:lnTo>
                  <a:lnTo>
                    <a:pt x="2185" y="1201"/>
                  </a:lnTo>
                  <a:lnTo>
                    <a:pt x="2159" y="1202"/>
                  </a:lnTo>
                  <a:lnTo>
                    <a:pt x="2134" y="1204"/>
                  </a:lnTo>
                  <a:lnTo>
                    <a:pt x="2108" y="1206"/>
                  </a:lnTo>
                  <a:lnTo>
                    <a:pt x="2082" y="1209"/>
                  </a:lnTo>
                  <a:lnTo>
                    <a:pt x="2057" y="1213"/>
                  </a:lnTo>
                  <a:lnTo>
                    <a:pt x="2007" y="1221"/>
                  </a:lnTo>
                  <a:lnTo>
                    <a:pt x="1958" y="1233"/>
                  </a:lnTo>
                  <a:lnTo>
                    <a:pt x="1910" y="1247"/>
                  </a:lnTo>
                  <a:lnTo>
                    <a:pt x="1863" y="1263"/>
                  </a:lnTo>
                  <a:lnTo>
                    <a:pt x="1817" y="1281"/>
                  </a:lnTo>
                  <a:lnTo>
                    <a:pt x="1773" y="1301"/>
                  </a:lnTo>
                  <a:lnTo>
                    <a:pt x="1729" y="1323"/>
                  </a:lnTo>
                  <a:lnTo>
                    <a:pt x="1687" y="1347"/>
                  </a:lnTo>
                  <a:lnTo>
                    <a:pt x="1646" y="1373"/>
                  </a:lnTo>
                  <a:lnTo>
                    <a:pt x="1606" y="1402"/>
                  </a:lnTo>
                  <a:lnTo>
                    <a:pt x="1567" y="1432"/>
                  </a:lnTo>
                  <a:lnTo>
                    <a:pt x="1531" y="1464"/>
                  </a:lnTo>
                  <a:lnTo>
                    <a:pt x="1496" y="1497"/>
                  </a:lnTo>
                  <a:lnTo>
                    <a:pt x="1463" y="1532"/>
                  </a:lnTo>
                  <a:lnTo>
                    <a:pt x="1431" y="1569"/>
                  </a:lnTo>
                  <a:lnTo>
                    <a:pt x="1400" y="1607"/>
                  </a:lnTo>
                  <a:lnTo>
                    <a:pt x="1373" y="1647"/>
                  </a:lnTo>
                  <a:lnTo>
                    <a:pt x="1346" y="1687"/>
                  </a:lnTo>
                  <a:lnTo>
                    <a:pt x="1322" y="1730"/>
                  </a:lnTo>
                  <a:lnTo>
                    <a:pt x="1299" y="1774"/>
                  </a:lnTo>
                  <a:lnTo>
                    <a:pt x="1279" y="1818"/>
                  </a:lnTo>
                  <a:lnTo>
                    <a:pt x="1261" y="1864"/>
                  </a:lnTo>
                  <a:lnTo>
                    <a:pt x="1245" y="1911"/>
                  </a:lnTo>
                  <a:lnTo>
                    <a:pt x="1232" y="1960"/>
                  </a:lnTo>
                  <a:lnTo>
                    <a:pt x="1220" y="2009"/>
                  </a:lnTo>
                  <a:lnTo>
                    <a:pt x="1212" y="2058"/>
                  </a:lnTo>
                  <a:lnTo>
                    <a:pt x="1208" y="2083"/>
                  </a:lnTo>
                  <a:lnTo>
                    <a:pt x="1206" y="2109"/>
                  </a:lnTo>
                  <a:lnTo>
                    <a:pt x="1202" y="2134"/>
                  </a:lnTo>
                  <a:lnTo>
                    <a:pt x="1201" y="2160"/>
                  </a:lnTo>
                  <a:lnTo>
                    <a:pt x="1200" y="2185"/>
                  </a:lnTo>
                  <a:lnTo>
                    <a:pt x="1200" y="2212"/>
                  </a:lnTo>
                  <a:lnTo>
                    <a:pt x="1200" y="2238"/>
                  </a:lnTo>
                  <a:lnTo>
                    <a:pt x="1201" y="2264"/>
                  </a:lnTo>
                  <a:lnTo>
                    <a:pt x="1202" y="2290"/>
                  </a:lnTo>
                  <a:lnTo>
                    <a:pt x="1206" y="2315"/>
                  </a:lnTo>
                  <a:lnTo>
                    <a:pt x="1208" y="2341"/>
                  </a:lnTo>
                  <a:lnTo>
                    <a:pt x="1212" y="2366"/>
                  </a:lnTo>
                  <a:lnTo>
                    <a:pt x="1220" y="2415"/>
                  </a:lnTo>
                  <a:lnTo>
                    <a:pt x="1232" y="2464"/>
                  </a:lnTo>
                  <a:lnTo>
                    <a:pt x="1245" y="2512"/>
                  </a:lnTo>
                  <a:lnTo>
                    <a:pt x="1261" y="2560"/>
                  </a:lnTo>
                  <a:lnTo>
                    <a:pt x="1279" y="2606"/>
                  </a:lnTo>
                  <a:lnTo>
                    <a:pt x="1299" y="2651"/>
                  </a:lnTo>
                  <a:lnTo>
                    <a:pt x="1322" y="2694"/>
                  </a:lnTo>
                  <a:lnTo>
                    <a:pt x="1346" y="2737"/>
                  </a:lnTo>
                  <a:lnTo>
                    <a:pt x="1373" y="2777"/>
                  </a:lnTo>
                  <a:lnTo>
                    <a:pt x="1400" y="2817"/>
                  </a:lnTo>
                  <a:lnTo>
                    <a:pt x="1431" y="2855"/>
                  </a:lnTo>
                  <a:lnTo>
                    <a:pt x="1463" y="2892"/>
                  </a:lnTo>
                  <a:lnTo>
                    <a:pt x="1496" y="2927"/>
                  </a:lnTo>
                  <a:lnTo>
                    <a:pt x="1531" y="2960"/>
                  </a:lnTo>
                  <a:lnTo>
                    <a:pt x="1567" y="2992"/>
                  </a:lnTo>
                  <a:lnTo>
                    <a:pt x="1606" y="3022"/>
                  </a:lnTo>
                  <a:lnTo>
                    <a:pt x="1646" y="3051"/>
                  </a:lnTo>
                  <a:lnTo>
                    <a:pt x="1687" y="3077"/>
                  </a:lnTo>
                  <a:lnTo>
                    <a:pt x="1729" y="3101"/>
                  </a:lnTo>
                  <a:lnTo>
                    <a:pt x="1773" y="3123"/>
                  </a:lnTo>
                  <a:lnTo>
                    <a:pt x="1817" y="3143"/>
                  </a:lnTo>
                  <a:lnTo>
                    <a:pt x="1863" y="3161"/>
                  </a:lnTo>
                  <a:lnTo>
                    <a:pt x="1910" y="3177"/>
                  </a:lnTo>
                  <a:lnTo>
                    <a:pt x="1958" y="3191"/>
                  </a:lnTo>
                  <a:lnTo>
                    <a:pt x="2007" y="3203"/>
                  </a:lnTo>
                  <a:lnTo>
                    <a:pt x="2057" y="3211"/>
                  </a:lnTo>
                  <a:lnTo>
                    <a:pt x="2082" y="3215"/>
                  </a:lnTo>
                  <a:lnTo>
                    <a:pt x="2108" y="3218"/>
                  </a:lnTo>
                  <a:lnTo>
                    <a:pt x="2134" y="3220"/>
                  </a:lnTo>
                  <a:lnTo>
                    <a:pt x="2159" y="3222"/>
                  </a:lnTo>
                  <a:lnTo>
                    <a:pt x="2185" y="3223"/>
                  </a:lnTo>
                  <a:lnTo>
                    <a:pt x="2211" y="3223"/>
                  </a:lnTo>
                  <a:lnTo>
                    <a:pt x="2237" y="3223"/>
                  </a:lnTo>
                  <a:lnTo>
                    <a:pt x="2263" y="3222"/>
                  </a:lnTo>
                  <a:lnTo>
                    <a:pt x="2289" y="3220"/>
                  </a:lnTo>
                  <a:lnTo>
                    <a:pt x="2314" y="3218"/>
                  </a:lnTo>
                  <a:lnTo>
                    <a:pt x="2340" y="3215"/>
                  </a:lnTo>
                  <a:lnTo>
                    <a:pt x="2365" y="3211"/>
                  </a:lnTo>
                  <a:lnTo>
                    <a:pt x="2415" y="3203"/>
                  </a:lnTo>
                  <a:lnTo>
                    <a:pt x="2463" y="3191"/>
                  </a:lnTo>
                  <a:lnTo>
                    <a:pt x="2511" y="3177"/>
                  </a:lnTo>
                  <a:lnTo>
                    <a:pt x="2558" y="3161"/>
                  </a:lnTo>
                  <a:lnTo>
                    <a:pt x="2605" y="3143"/>
                  </a:lnTo>
                  <a:lnTo>
                    <a:pt x="2650" y="3123"/>
                  </a:lnTo>
                  <a:lnTo>
                    <a:pt x="2693" y="3101"/>
                  </a:lnTo>
                  <a:lnTo>
                    <a:pt x="2735" y="3077"/>
                  </a:lnTo>
                  <a:lnTo>
                    <a:pt x="2776" y="3051"/>
                  </a:lnTo>
                  <a:lnTo>
                    <a:pt x="2816" y="3022"/>
                  </a:lnTo>
                  <a:lnTo>
                    <a:pt x="2854" y="2992"/>
                  </a:lnTo>
                  <a:lnTo>
                    <a:pt x="2891" y="2960"/>
                  </a:lnTo>
                  <a:lnTo>
                    <a:pt x="2926" y="2927"/>
                  </a:lnTo>
                  <a:lnTo>
                    <a:pt x="2959" y="2892"/>
                  </a:lnTo>
                  <a:lnTo>
                    <a:pt x="2991" y="2855"/>
                  </a:lnTo>
                  <a:lnTo>
                    <a:pt x="3021" y="2817"/>
                  </a:lnTo>
                  <a:lnTo>
                    <a:pt x="3050" y="2777"/>
                  </a:lnTo>
                  <a:lnTo>
                    <a:pt x="3075" y="2737"/>
                  </a:lnTo>
                  <a:lnTo>
                    <a:pt x="3100" y="2694"/>
                  </a:lnTo>
                  <a:lnTo>
                    <a:pt x="3122" y="2651"/>
                  </a:lnTo>
                  <a:lnTo>
                    <a:pt x="3142" y="2606"/>
                  </a:lnTo>
                  <a:lnTo>
                    <a:pt x="3161" y="2560"/>
                  </a:lnTo>
                  <a:lnTo>
                    <a:pt x="3177" y="2512"/>
                  </a:lnTo>
                  <a:lnTo>
                    <a:pt x="3190" y="2464"/>
                  </a:lnTo>
                  <a:lnTo>
                    <a:pt x="3202" y="2415"/>
                  </a:lnTo>
                  <a:lnTo>
                    <a:pt x="3211" y="2366"/>
                  </a:lnTo>
                  <a:lnTo>
                    <a:pt x="3214" y="2341"/>
                  </a:lnTo>
                  <a:lnTo>
                    <a:pt x="3217" y="2315"/>
                  </a:lnTo>
                  <a:lnTo>
                    <a:pt x="3219" y="2290"/>
                  </a:lnTo>
                  <a:lnTo>
                    <a:pt x="3221" y="2264"/>
                  </a:lnTo>
                  <a:lnTo>
                    <a:pt x="3221" y="2238"/>
                  </a:lnTo>
                  <a:lnTo>
                    <a:pt x="3222" y="2212"/>
                  </a:lnTo>
                  <a:lnTo>
                    <a:pt x="3221" y="2185"/>
                  </a:lnTo>
                  <a:lnTo>
                    <a:pt x="3221" y="2160"/>
                  </a:lnTo>
                  <a:lnTo>
                    <a:pt x="3219" y="2134"/>
                  </a:lnTo>
                  <a:lnTo>
                    <a:pt x="3217" y="2109"/>
                  </a:lnTo>
                  <a:lnTo>
                    <a:pt x="3214" y="2083"/>
                  </a:lnTo>
                  <a:lnTo>
                    <a:pt x="3211" y="2058"/>
                  </a:lnTo>
                  <a:lnTo>
                    <a:pt x="3202" y="2009"/>
                  </a:lnTo>
                  <a:lnTo>
                    <a:pt x="3190" y="1960"/>
                  </a:lnTo>
                  <a:lnTo>
                    <a:pt x="3177" y="1911"/>
                  </a:lnTo>
                  <a:lnTo>
                    <a:pt x="3161" y="1864"/>
                  </a:lnTo>
                  <a:lnTo>
                    <a:pt x="3142" y="1818"/>
                  </a:lnTo>
                  <a:lnTo>
                    <a:pt x="3122" y="1774"/>
                  </a:lnTo>
                  <a:lnTo>
                    <a:pt x="3100" y="1730"/>
                  </a:lnTo>
                  <a:lnTo>
                    <a:pt x="3075" y="1687"/>
                  </a:lnTo>
                  <a:lnTo>
                    <a:pt x="3050" y="1647"/>
                  </a:lnTo>
                  <a:lnTo>
                    <a:pt x="3021" y="1607"/>
                  </a:lnTo>
                  <a:lnTo>
                    <a:pt x="2991" y="1569"/>
                  </a:lnTo>
                  <a:lnTo>
                    <a:pt x="2959" y="1532"/>
                  </a:lnTo>
                  <a:lnTo>
                    <a:pt x="2926" y="1497"/>
                  </a:lnTo>
                  <a:lnTo>
                    <a:pt x="2891" y="1464"/>
                  </a:lnTo>
                  <a:lnTo>
                    <a:pt x="2854" y="1432"/>
                  </a:lnTo>
                  <a:lnTo>
                    <a:pt x="2816" y="1402"/>
                  </a:lnTo>
                  <a:lnTo>
                    <a:pt x="2776" y="1373"/>
                  </a:lnTo>
                  <a:lnTo>
                    <a:pt x="2735" y="1347"/>
                  </a:lnTo>
                  <a:lnTo>
                    <a:pt x="2693" y="1323"/>
                  </a:lnTo>
                  <a:lnTo>
                    <a:pt x="2650" y="1301"/>
                  </a:lnTo>
                  <a:lnTo>
                    <a:pt x="2605" y="1281"/>
                  </a:lnTo>
                  <a:lnTo>
                    <a:pt x="2558" y="1263"/>
                  </a:lnTo>
                  <a:lnTo>
                    <a:pt x="2511" y="1247"/>
                  </a:lnTo>
                  <a:lnTo>
                    <a:pt x="2463" y="1233"/>
                  </a:lnTo>
                  <a:lnTo>
                    <a:pt x="2415" y="1221"/>
                  </a:lnTo>
                  <a:lnTo>
                    <a:pt x="2365" y="1213"/>
                  </a:lnTo>
                  <a:lnTo>
                    <a:pt x="2340" y="1209"/>
                  </a:lnTo>
                  <a:lnTo>
                    <a:pt x="2314" y="1206"/>
                  </a:lnTo>
                  <a:lnTo>
                    <a:pt x="2289" y="1204"/>
                  </a:lnTo>
                  <a:lnTo>
                    <a:pt x="2263" y="1202"/>
                  </a:lnTo>
                  <a:lnTo>
                    <a:pt x="2237" y="1201"/>
                  </a:lnTo>
                  <a:lnTo>
                    <a:pt x="2211" y="1201"/>
                  </a:lnTo>
                  <a:close/>
                  <a:moveTo>
                    <a:pt x="2706" y="1717"/>
                  </a:moveTo>
                  <a:lnTo>
                    <a:pt x="2706" y="1717"/>
                  </a:lnTo>
                  <a:lnTo>
                    <a:pt x="2682" y="1694"/>
                  </a:lnTo>
                  <a:lnTo>
                    <a:pt x="2656" y="1672"/>
                  </a:lnTo>
                  <a:lnTo>
                    <a:pt x="2630" y="1651"/>
                  </a:lnTo>
                  <a:lnTo>
                    <a:pt x="2602" y="1632"/>
                  </a:lnTo>
                  <a:lnTo>
                    <a:pt x="2574" y="1614"/>
                  </a:lnTo>
                  <a:lnTo>
                    <a:pt x="2544" y="1597"/>
                  </a:lnTo>
                  <a:lnTo>
                    <a:pt x="2515" y="1581"/>
                  </a:lnTo>
                  <a:lnTo>
                    <a:pt x="2484" y="1567"/>
                  </a:lnTo>
                  <a:lnTo>
                    <a:pt x="2452" y="1554"/>
                  </a:lnTo>
                  <a:lnTo>
                    <a:pt x="2419" y="1544"/>
                  </a:lnTo>
                  <a:lnTo>
                    <a:pt x="2386" y="1534"/>
                  </a:lnTo>
                  <a:lnTo>
                    <a:pt x="2352" y="1527"/>
                  </a:lnTo>
                  <a:lnTo>
                    <a:pt x="2318" y="1520"/>
                  </a:lnTo>
                  <a:lnTo>
                    <a:pt x="2283" y="1516"/>
                  </a:lnTo>
                  <a:lnTo>
                    <a:pt x="2247" y="1513"/>
                  </a:lnTo>
                  <a:lnTo>
                    <a:pt x="2211" y="1513"/>
                  </a:lnTo>
                  <a:lnTo>
                    <a:pt x="2175" y="1513"/>
                  </a:lnTo>
                  <a:lnTo>
                    <a:pt x="2140" y="1516"/>
                  </a:lnTo>
                  <a:lnTo>
                    <a:pt x="2105" y="1520"/>
                  </a:lnTo>
                  <a:lnTo>
                    <a:pt x="2070" y="1527"/>
                  </a:lnTo>
                  <a:lnTo>
                    <a:pt x="2036" y="1534"/>
                  </a:lnTo>
                  <a:lnTo>
                    <a:pt x="2003" y="1544"/>
                  </a:lnTo>
                  <a:lnTo>
                    <a:pt x="1971" y="1554"/>
                  </a:lnTo>
                  <a:lnTo>
                    <a:pt x="1939" y="1567"/>
                  </a:lnTo>
                  <a:lnTo>
                    <a:pt x="1908" y="1581"/>
                  </a:lnTo>
                  <a:lnTo>
                    <a:pt x="1877" y="1597"/>
                  </a:lnTo>
                  <a:lnTo>
                    <a:pt x="1848" y="1614"/>
                  </a:lnTo>
                  <a:lnTo>
                    <a:pt x="1820" y="1632"/>
                  </a:lnTo>
                  <a:lnTo>
                    <a:pt x="1792" y="1651"/>
                  </a:lnTo>
                  <a:lnTo>
                    <a:pt x="1766" y="1672"/>
                  </a:lnTo>
                  <a:lnTo>
                    <a:pt x="1741" y="1694"/>
                  </a:lnTo>
                  <a:lnTo>
                    <a:pt x="1716" y="1717"/>
                  </a:lnTo>
                  <a:lnTo>
                    <a:pt x="1693" y="1742"/>
                  </a:lnTo>
                  <a:lnTo>
                    <a:pt x="1671" y="1767"/>
                  </a:lnTo>
                  <a:lnTo>
                    <a:pt x="1650" y="1794"/>
                  </a:lnTo>
                  <a:lnTo>
                    <a:pt x="1631" y="1820"/>
                  </a:lnTo>
                  <a:lnTo>
                    <a:pt x="1613" y="1849"/>
                  </a:lnTo>
                  <a:lnTo>
                    <a:pt x="1596" y="1879"/>
                  </a:lnTo>
                  <a:lnTo>
                    <a:pt x="1580" y="1909"/>
                  </a:lnTo>
                  <a:lnTo>
                    <a:pt x="1566" y="1940"/>
                  </a:lnTo>
                  <a:lnTo>
                    <a:pt x="1554" y="1971"/>
                  </a:lnTo>
                  <a:lnTo>
                    <a:pt x="1543" y="2003"/>
                  </a:lnTo>
                  <a:lnTo>
                    <a:pt x="1533" y="2037"/>
                  </a:lnTo>
                  <a:lnTo>
                    <a:pt x="1526" y="2070"/>
                  </a:lnTo>
                  <a:lnTo>
                    <a:pt x="1520" y="2106"/>
                  </a:lnTo>
                  <a:lnTo>
                    <a:pt x="1515" y="2141"/>
                  </a:lnTo>
                  <a:lnTo>
                    <a:pt x="1512" y="2176"/>
                  </a:lnTo>
                  <a:lnTo>
                    <a:pt x="1511" y="2212"/>
                  </a:lnTo>
                  <a:lnTo>
                    <a:pt x="1512" y="2248"/>
                  </a:lnTo>
                  <a:lnTo>
                    <a:pt x="1515" y="2283"/>
                  </a:lnTo>
                  <a:lnTo>
                    <a:pt x="1520" y="2318"/>
                  </a:lnTo>
                  <a:lnTo>
                    <a:pt x="1526" y="2353"/>
                  </a:lnTo>
                  <a:lnTo>
                    <a:pt x="1533" y="2387"/>
                  </a:lnTo>
                  <a:lnTo>
                    <a:pt x="1543" y="2420"/>
                  </a:lnTo>
                  <a:lnTo>
                    <a:pt x="1554" y="2453"/>
                  </a:lnTo>
                  <a:lnTo>
                    <a:pt x="1566" y="2485"/>
                  </a:lnTo>
                  <a:lnTo>
                    <a:pt x="1580" y="2515"/>
                  </a:lnTo>
                  <a:lnTo>
                    <a:pt x="1596" y="2545"/>
                  </a:lnTo>
                  <a:lnTo>
                    <a:pt x="1613" y="2575"/>
                  </a:lnTo>
                  <a:lnTo>
                    <a:pt x="1631" y="2604"/>
                  </a:lnTo>
                  <a:lnTo>
                    <a:pt x="1650" y="2630"/>
                  </a:lnTo>
                  <a:lnTo>
                    <a:pt x="1671" y="2657"/>
                  </a:lnTo>
                  <a:lnTo>
                    <a:pt x="1693" y="2682"/>
                  </a:lnTo>
                  <a:lnTo>
                    <a:pt x="1716" y="2707"/>
                  </a:lnTo>
                  <a:lnTo>
                    <a:pt x="1741" y="2730"/>
                  </a:lnTo>
                  <a:lnTo>
                    <a:pt x="1766" y="2752"/>
                  </a:lnTo>
                  <a:lnTo>
                    <a:pt x="1792" y="2773"/>
                  </a:lnTo>
                  <a:lnTo>
                    <a:pt x="1820" y="2792"/>
                  </a:lnTo>
                  <a:lnTo>
                    <a:pt x="1848" y="2810"/>
                  </a:lnTo>
                  <a:lnTo>
                    <a:pt x="1877" y="2827"/>
                  </a:lnTo>
                  <a:lnTo>
                    <a:pt x="1908" y="2843"/>
                  </a:lnTo>
                  <a:lnTo>
                    <a:pt x="1939" y="2857"/>
                  </a:lnTo>
                  <a:lnTo>
                    <a:pt x="1971" y="2870"/>
                  </a:lnTo>
                  <a:lnTo>
                    <a:pt x="2003" y="2880"/>
                  </a:lnTo>
                  <a:lnTo>
                    <a:pt x="2036" y="2890"/>
                  </a:lnTo>
                  <a:lnTo>
                    <a:pt x="2070" y="2897"/>
                  </a:lnTo>
                  <a:lnTo>
                    <a:pt x="2105" y="2904"/>
                  </a:lnTo>
                  <a:lnTo>
                    <a:pt x="2140" y="2908"/>
                  </a:lnTo>
                  <a:lnTo>
                    <a:pt x="2175" y="2911"/>
                  </a:lnTo>
                  <a:lnTo>
                    <a:pt x="2211" y="2911"/>
                  </a:lnTo>
                  <a:lnTo>
                    <a:pt x="2247" y="2911"/>
                  </a:lnTo>
                  <a:lnTo>
                    <a:pt x="2283" y="2908"/>
                  </a:lnTo>
                  <a:lnTo>
                    <a:pt x="2318" y="2904"/>
                  </a:lnTo>
                  <a:lnTo>
                    <a:pt x="2352" y="2897"/>
                  </a:lnTo>
                  <a:lnTo>
                    <a:pt x="2386" y="2890"/>
                  </a:lnTo>
                  <a:lnTo>
                    <a:pt x="2419" y="2880"/>
                  </a:lnTo>
                  <a:lnTo>
                    <a:pt x="2452" y="2870"/>
                  </a:lnTo>
                  <a:lnTo>
                    <a:pt x="2484" y="2857"/>
                  </a:lnTo>
                  <a:lnTo>
                    <a:pt x="2515" y="2843"/>
                  </a:lnTo>
                  <a:lnTo>
                    <a:pt x="2544" y="2827"/>
                  </a:lnTo>
                  <a:lnTo>
                    <a:pt x="2574" y="2810"/>
                  </a:lnTo>
                  <a:lnTo>
                    <a:pt x="2602" y="2792"/>
                  </a:lnTo>
                  <a:lnTo>
                    <a:pt x="2630" y="2773"/>
                  </a:lnTo>
                  <a:lnTo>
                    <a:pt x="2656" y="2752"/>
                  </a:lnTo>
                  <a:lnTo>
                    <a:pt x="2682" y="2730"/>
                  </a:lnTo>
                  <a:lnTo>
                    <a:pt x="2706" y="2707"/>
                  </a:lnTo>
                  <a:lnTo>
                    <a:pt x="2728" y="2682"/>
                  </a:lnTo>
                  <a:lnTo>
                    <a:pt x="2751" y="2657"/>
                  </a:lnTo>
                  <a:lnTo>
                    <a:pt x="2772" y="2630"/>
                  </a:lnTo>
                  <a:lnTo>
                    <a:pt x="2791" y="2604"/>
                  </a:lnTo>
                  <a:lnTo>
                    <a:pt x="2809" y="2575"/>
                  </a:lnTo>
                  <a:lnTo>
                    <a:pt x="2826" y="2545"/>
                  </a:lnTo>
                  <a:lnTo>
                    <a:pt x="2841" y="2515"/>
                  </a:lnTo>
                  <a:lnTo>
                    <a:pt x="2856" y="2485"/>
                  </a:lnTo>
                  <a:lnTo>
                    <a:pt x="2868" y="2453"/>
                  </a:lnTo>
                  <a:lnTo>
                    <a:pt x="2880" y="2420"/>
                  </a:lnTo>
                  <a:lnTo>
                    <a:pt x="2888" y="2387"/>
                  </a:lnTo>
                  <a:lnTo>
                    <a:pt x="2897" y="2353"/>
                  </a:lnTo>
                  <a:lnTo>
                    <a:pt x="2903" y="2318"/>
                  </a:lnTo>
                  <a:lnTo>
                    <a:pt x="2907" y="2283"/>
                  </a:lnTo>
                  <a:lnTo>
                    <a:pt x="2909" y="2248"/>
                  </a:lnTo>
                  <a:lnTo>
                    <a:pt x="2910" y="2212"/>
                  </a:lnTo>
                  <a:lnTo>
                    <a:pt x="2909" y="2176"/>
                  </a:lnTo>
                  <a:lnTo>
                    <a:pt x="2907" y="2141"/>
                  </a:lnTo>
                  <a:lnTo>
                    <a:pt x="2903" y="2106"/>
                  </a:lnTo>
                  <a:lnTo>
                    <a:pt x="2897" y="2070"/>
                  </a:lnTo>
                  <a:lnTo>
                    <a:pt x="2888" y="2037"/>
                  </a:lnTo>
                  <a:lnTo>
                    <a:pt x="2880" y="2003"/>
                  </a:lnTo>
                  <a:lnTo>
                    <a:pt x="2868" y="1971"/>
                  </a:lnTo>
                  <a:lnTo>
                    <a:pt x="2856" y="1940"/>
                  </a:lnTo>
                  <a:lnTo>
                    <a:pt x="2841" y="1909"/>
                  </a:lnTo>
                  <a:lnTo>
                    <a:pt x="2826" y="1879"/>
                  </a:lnTo>
                  <a:lnTo>
                    <a:pt x="2809" y="1849"/>
                  </a:lnTo>
                  <a:lnTo>
                    <a:pt x="2791" y="1820"/>
                  </a:lnTo>
                  <a:lnTo>
                    <a:pt x="2772" y="1794"/>
                  </a:lnTo>
                  <a:lnTo>
                    <a:pt x="2751" y="1767"/>
                  </a:lnTo>
                  <a:lnTo>
                    <a:pt x="2728" y="1742"/>
                  </a:lnTo>
                  <a:lnTo>
                    <a:pt x="2706" y="1717"/>
                  </a:lnTo>
                  <a:close/>
                  <a:moveTo>
                    <a:pt x="3187" y="1235"/>
                  </a:moveTo>
                  <a:lnTo>
                    <a:pt x="3187" y="1235"/>
                  </a:lnTo>
                  <a:lnTo>
                    <a:pt x="3164" y="1213"/>
                  </a:lnTo>
                  <a:lnTo>
                    <a:pt x="3139" y="1189"/>
                  </a:lnTo>
                  <a:lnTo>
                    <a:pt x="3115" y="1168"/>
                  </a:lnTo>
                  <a:lnTo>
                    <a:pt x="3089" y="1147"/>
                  </a:lnTo>
                  <a:lnTo>
                    <a:pt x="3064" y="1125"/>
                  </a:lnTo>
                  <a:lnTo>
                    <a:pt x="3037" y="1105"/>
                  </a:lnTo>
                  <a:lnTo>
                    <a:pt x="3011" y="1086"/>
                  </a:lnTo>
                  <a:lnTo>
                    <a:pt x="2983" y="1067"/>
                  </a:lnTo>
                  <a:lnTo>
                    <a:pt x="2955" y="1049"/>
                  </a:lnTo>
                  <a:lnTo>
                    <a:pt x="2927" y="1031"/>
                  </a:lnTo>
                  <a:lnTo>
                    <a:pt x="2899" y="1014"/>
                  </a:lnTo>
                  <a:lnTo>
                    <a:pt x="2869" y="998"/>
                  </a:lnTo>
                  <a:lnTo>
                    <a:pt x="2840" y="982"/>
                  </a:lnTo>
                  <a:lnTo>
                    <a:pt x="2809" y="967"/>
                  </a:lnTo>
                  <a:lnTo>
                    <a:pt x="2780" y="953"/>
                  </a:lnTo>
                  <a:lnTo>
                    <a:pt x="2749" y="939"/>
                  </a:lnTo>
                  <a:lnTo>
                    <a:pt x="2718" y="926"/>
                  </a:lnTo>
                  <a:lnTo>
                    <a:pt x="2686" y="915"/>
                  </a:lnTo>
                  <a:lnTo>
                    <a:pt x="2654" y="904"/>
                  </a:lnTo>
                  <a:lnTo>
                    <a:pt x="2622" y="893"/>
                  </a:lnTo>
                  <a:lnTo>
                    <a:pt x="2589" y="884"/>
                  </a:lnTo>
                  <a:lnTo>
                    <a:pt x="2556" y="874"/>
                  </a:lnTo>
                  <a:lnTo>
                    <a:pt x="2523" y="867"/>
                  </a:lnTo>
                  <a:lnTo>
                    <a:pt x="2489" y="859"/>
                  </a:lnTo>
                  <a:lnTo>
                    <a:pt x="2455" y="853"/>
                  </a:lnTo>
                  <a:lnTo>
                    <a:pt x="2421" y="846"/>
                  </a:lnTo>
                  <a:lnTo>
                    <a:pt x="2387" y="842"/>
                  </a:lnTo>
                  <a:lnTo>
                    <a:pt x="2352" y="838"/>
                  </a:lnTo>
                  <a:lnTo>
                    <a:pt x="2318" y="835"/>
                  </a:lnTo>
                  <a:lnTo>
                    <a:pt x="2283" y="833"/>
                  </a:lnTo>
                  <a:lnTo>
                    <a:pt x="2246" y="832"/>
                  </a:lnTo>
                  <a:lnTo>
                    <a:pt x="2211" y="831"/>
                  </a:lnTo>
                  <a:lnTo>
                    <a:pt x="2175" y="832"/>
                  </a:lnTo>
                  <a:lnTo>
                    <a:pt x="2140" y="833"/>
                  </a:lnTo>
                  <a:lnTo>
                    <a:pt x="2105" y="835"/>
                  </a:lnTo>
                  <a:lnTo>
                    <a:pt x="2070" y="838"/>
                  </a:lnTo>
                  <a:lnTo>
                    <a:pt x="2035" y="842"/>
                  </a:lnTo>
                  <a:lnTo>
                    <a:pt x="2001" y="846"/>
                  </a:lnTo>
                  <a:lnTo>
                    <a:pt x="1966" y="853"/>
                  </a:lnTo>
                  <a:lnTo>
                    <a:pt x="1932" y="859"/>
                  </a:lnTo>
                  <a:lnTo>
                    <a:pt x="1899" y="867"/>
                  </a:lnTo>
                  <a:lnTo>
                    <a:pt x="1865" y="874"/>
                  </a:lnTo>
                  <a:lnTo>
                    <a:pt x="1832" y="884"/>
                  </a:lnTo>
                  <a:lnTo>
                    <a:pt x="1800" y="893"/>
                  </a:lnTo>
                  <a:lnTo>
                    <a:pt x="1769" y="904"/>
                  </a:lnTo>
                  <a:lnTo>
                    <a:pt x="1737" y="915"/>
                  </a:lnTo>
                  <a:lnTo>
                    <a:pt x="1705" y="926"/>
                  </a:lnTo>
                  <a:lnTo>
                    <a:pt x="1674" y="939"/>
                  </a:lnTo>
                  <a:lnTo>
                    <a:pt x="1643" y="953"/>
                  </a:lnTo>
                  <a:lnTo>
                    <a:pt x="1612" y="967"/>
                  </a:lnTo>
                  <a:lnTo>
                    <a:pt x="1582" y="982"/>
                  </a:lnTo>
                  <a:lnTo>
                    <a:pt x="1552" y="998"/>
                  </a:lnTo>
                  <a:lnTo>
                    <a:pt x="1524" y="1014"/>
                  </a:lnTo>
                  <a:lnTo>
                    <a:pt x="1495" y="1031"/>
                  </a:lnTo>
                  <a:lnTo>
                    <a:pt x="1466" y="1049"/>
                  </a:lnTo>
                  <a:lnTo>
                    <a:pt x="1439" y="1067"/>
                  </a:lnTo>
                  <a:lnTo>
                    <a:pt x="1411" y="1086"/>
                  </a:lnTo>
                  <a:lnTo>
                    <a:pt x="1384" y="1105"/>
                  </a:lnTo>
                  <a:lnTo>
                    <a:pt x="1359" y="1125"/>
                  </a:lnTo>
                  <a:lnTo>
                    <a:pt x="1332" y="1147"/>
                  </a:lnTo>
                  <a:lnTo>
                    <a:pt x="1307" y="1168"/>
                  </a:lnTo>
                  <a:lnTo>
                    <a:pt x="1282" y="1189"/>
                  </a:lnTo>
                  <a:lnTo>
                    <a:pt x="1258" y="1213"/>
                  </a:lnTo>
                  <a:lnTo>
                    <a:pt x="1234" y="1235"/>
                  </a:lnTo>
                  <a:lnTo>
                    <a:pt x="1211" y="1259"/>
                  </a:lnTo>
                  <a:lnTo>
                    <a:pt x="1189" y="1283"/>
                  </a:lnTo>
                  <a:lnTo>
                    <a:pt x="1167" y="1308"/>
                  </a:lnTo>
                  <a:lnTo>
                    <a:pt x="1145" y="1334"/>
                  </a:lnTo>
                  <a:lnTo>
                    <a:pt x="1125" y="1359"/>
                  </a:lnTo>
                  <a:lnTo>
                    <a:pt x="1104" y="1386"/>
                  </a:lnTo>
                  <a:lnTo>
                    <a:pt x="1084" y="1413"/>
                  </a:lnTo>
                  <a:lnTo>
                    <a:pt x="1066" y="1439"/>
                  </a:lnTo>
                  <a:lnTo>
                    <a:pt x="1048" y="1468"/>
                  </a:lnTo>
                  <a:lnTo>
                    <a:pt x="1030" y="1496"/>
                  </a:lnTo>
                  <a:lnTo>
                    <a:pt x="1013" y="1524"/>
                  </a:lnTo>
                  <a:lnTo>
                    <a:pt x="997" y="1553"/>
                  </a:lnTo>
                  <a:lnTo>
                    <a:pt x="981" y="1583"/>
                  </a:lnTo>
                  <a:lnTo>
                    <a:pt x="966" y="1613"/>
                  </a:lnTo>
                  <a:lnTo>
                    <a:pt x="952" y="1644"/>
                  </a:lnTo>
                  <a:lnTo>
                    <a:pt x="938" y="1675"/>
                  </a:lnTo>
                  <a:lnTo>
                    <a:pt x="926" y="1705"/>
                  </a:lnTo>
                  <a:lnTo>
                    <a:pt x="914" y="1737"/>
                  </a:lnTo>
                  <a:lnTo>
                    <a:pt x="902" y="1769"/>
                  </a:lnTo>
                  <a:lnTo>
                    <a:pt x="892" y="1801"/>
                  </a:lnTo>
                  <a:lnTo>
                    <a:pt x="882" y="1834"/>
                  </a:lnTo>
                  <a:lnTo>
                    <a:pt x="874" y="1867"/>
                  </a:lnTo>
                  <a:lnTo>
                    <a:pt x="865" y="1900"/>
                  </a:lnTo>
                  <a:lnTo>
                    <a:pt x="859" y="1933"/>
                  </a:lnTo>
                  <a:lnTo>
                    <a:pt x="851" y="1967"/>
                  </a:lnTo>
                  <a:lnTo>
                    <a:pt x="846" y="2001"/>
                  </a:lnTo>
                  <a:lnTo>
                    <a:pt x="842" y="2036"/>
                  </a:lnTo>
                  <a:lnTo>
                    <a:pt x="837" y="2070"/>
                  </a:lnTo>
                  <a:lnTo>
                    <a:pt x="834" y="2106"/>
                  </a:lnTo>
                  <a:lnTo>
                    <a:pt x="832" y="2141"/>
                  </a:lnTo>
                  <a:lnTo>
                    <a:pt x="831" y="2176"/>
                  </a:lnTo>
                  <a:lnTo>
                    <a:pt x="830" y="2212"/>
                  </a:lnTo>
                  <a:lnTo>
                    <a:pt x="831" y="2247"/>
                  </a:lnTo>
                  <a:lnTo>
                    <a:pt x="832" y="2283"/>
                  </a:lnTo>
                  <a:lnTo>
                    <a:pt x="834" y="2318"/>
                  </a:lnTo>
                  <a:lnTo>
                    <a:pt x="837" y="2354"/>
                  </a:lnTo>
                  <a:lnTo>
                    <a:pt x="842" y="2388"/>
                  </a:lnTo>
                  <a:lnTo>
                    <a:pt x="846" y="2423"/>
                  </a:lnTo>
                  <a:lnTo>
                    <a:pt x="851" y="2457"/>
                  </a:lnTo>
                  <a:lnTo>
                    <a:pt x="859" y="2491"/>
                  </a:lnTo>
                  <a:lnTo>
                    <a:pt x="865" y="2524"/>
                  </a:lnTo>
                  <a:lnTo>
                    <a:pt x="874" y="2557"/>
                  </a:lnTo>
                  <a:lnTo>
                    <a:pt x="882" y="2590"/>
                  </a:lnTo>
                  <a:lnTo>
                    <a:pt x="892" y="2623"/>
                  </a:lnTo>
                  <a:lnTo>
                    <a:pt x="902" y="2655"/>
                  </a:lnTo>
                  <a:lnTo>
                    <a:pt x="914" y="2687"/>
                  </a:lnTo>
                  <a:lnTo>
                    <a:pt x="926" y="2719"/>
                  </a:lnTo>
                  <a:lnTo>
                    <a:pt x="938" y="2750"/>
                  </a:lnTo>
                  <a:lnTo>
                    <a:pt x="952" y="2780"/>
                  </a:lnTo>
                  <a:lnTo>
                    <a:pt x="966" y="2811"/>
                  </a:lnTo>
                  <a:lnTo>
                    <a:pt x="981" y="2841"/>
                  </a:lnTo>
                  <a:lnTo>
                    <a:pt x="997" y="2871"/>
                  </a:lnTo>
                  <a:lnTo>
                    <a:pt x="1013" y="2900"/>
                  </a:lnTo>
                  <a:lnTo>
                    <a:pt x="1030" y="2928"/>
                  </a:lnTo>
                  <a:lnTo>
                    <a:pt x="1048" y="2956"/>
                  </a:lnTo>
                  <a:lnTo>
                    <a:pt x="1066" y="2985"/>
                  </a:lnTo>
                  <a:lnTo>
                    <a:pt x="1084" y="3011"/>
                  </a:lnTo>
                  <a:lnTo>
                    <a:pt x="1104" y="3038"/>
                  </a:lnTo>
                  <a:lnTo>
                    <a:pt x="1125" y="3065"/>
                  </a:lnTo>
                  <a:lnTo>
                    <a:pt x="1145" y="3090"/>
                  </a:lnTo>
                  <a:lnTo>
                    <a:pt x="1167" y="3116"/>
                  </a:lnTo>
                  <a:lnTo>
                    <a:pt x="1189" y="3141"/>
                  </a:lnTo>
                  <a:lnTo>
                    <a:pt x="1211" y="3165"/>
                  </a:lnTo>
                  <a:lnTo>
                    <a:pt x="1234" y="3189"/>
                  </a:lnTo>
                  <a:lnTo>
                    <a:pt x="1258" y="3211"/>
                  </a:lnTo>
                  <a:lnTo>
                    <a:pt x="1282" y="3235"/>
                  </a:lnTo>
                  <a:lnTo>
                    <a:pt x="1307" y="3256"/>
                  </a:lnTo>
                  <a:lnTo>
                    <a:pt x="1332" y="3277"/>
                  </a:lnTo>
                  <a:lnTo>
                    <a:pt x="1359" y="3299"/>
                  </a:lnTo>
                  <a:lnTo>
                    <a:pt x="1384" y="3319"/>
                  </a:lnTo>
                  <a:lnTo>
                    <a:pt x="1411" y="3338"/>
                  </a:lnTo>
                  <a:lnTo>
                    <a:pt x="1439" y="3357"/>
                  </a:lnTo>
                  <a:lnTo>
                    <a:pt x="1466" y="3375"/>
                  </a:lnTo>
                  <a:lnTo>
                    <a:pt x="1495" y="3393"/>
                  </a:lnTo>
                  <a:lnTo>
                    <a:pt x="1524" y="3410"/>
                  </a:lnTo>
                  <a:lnTo>
                    <a:pt x="1552" y="3426"/>
                  </a:lnTo>
                  <a:lnTo>
                    <a:pt x="1582" y="3442"/>
                  </a:lnTo>
                  <a:lnTo>
                    <a:pt x="1612" y="3457"/>
                  </a:lnTo>
                  <a:lnTo>
                    <a:pt x="1643" y="3471"/>
                  </a:lnTo>
                  <a:lnTo>
                    <a:pt x="1674" y="3485"/>
                  </a:lnTo>
                  <a:lnTo>
                    <a:pt x="1705" y="3498"/>
                  </a:lnTo>
                  <a:lnTo>
                    <a:pt x="1737" y="3509"/>
                  </a:lnTo>
                  <a:lnTo>
                    <a:pt x="1769" y="3520"/>
                  </a:lnTo>
                  <a:lnTo>
                    <a:pt x="1800" y="3531"/>
                  </a:lnTo>
                  <a:lnTo>
                    <a:pt x="1832" y="3540"/>
                  </a:lnTo>
                  <a:lnTo>
                    <a:pt x="1865" y="3550"/>
                  </a:lnTo>
                  <a:lnTo>
                    <a:pt x="1899" y="3557"/>
                  </a:lnTo>
                  <a:lnTo>
                    <a:pt x="1932" y="3565"/>
                  </a:lnTo>
                  <a:lnTo>
                    <a:pt x="1966" y="3571"/>
                  </a:lnTo>
                  <a:lnTo>
                    <a:pt x="2001" y="3578"/>
                  </a:lnTo>
                  <a:lnTo>
                    <a:pt x="2035" y="3582"/>
                  </a:lnTo>
                  <a:lnTo>
                    <a:pt x="2070" y="3586"/>
                  </a:lnTo>
                  <a:lnTo>
                    <a:pt x="2105" y="3589"/>
                  </a:lnTo>
                  <a:lnTo>
                    <a:pt x="2140" y="3591"/>
                  </a:lnTo>
                  <a:lnTo>
                    <a:pt x="2175" y="3592"/>
                  </a:lnTo>
                  <a:lnTo>
                    <a:pt x="2211" y="3594"/>
                  </a:lnTo>
                  <a:lnTo>
                    <a:pt x="2246" y="3592"/>
                  </a:lnTo>
                  <a:lnTo>
                    <a:pt x="2283" y="3591"/>
                  </a:lnTo>
                  <a:lnTo>
                    <a:pt x="2318" y="3589"/>
                  </a:lnTo>
                  <a:lnTo>
                    <a:pt x="2352" y="3586"/>
                  </a:lnTo>
                  <a:lnTo>
                    <a:pt x="2387" y="3582"/>
                  </a:lnTo>
                  <a:lnTo>
                    <a:pt x="2421" y="3578"/>
                  </a:lnTo>
                  <a:lnTo>
                    <a:pt x="2455" y="3571"/>
                  </a:lnTo>
                  <a:lnTo>
                    <a:pt x="2489" y="3565"/>
                  </a:lnTo>
                  <a:lnTo>
                    <a:pt x="2523" y="3557"/>
                  </a:lnTo>
                  <a:lnTo>
                    <a:pt x="2556" y="3550"/>
                  </a:lnTo>
                  <a:lnTo>
                    <a:pt x="2589" y="3540"/>
                  </a:lnTo>
                  <a:lnTo>
                    <a:pt x="2622" y="3531"/>
                  </a:lnTo>
                  <a:lnTo>
                    <a:pt x="2654" y="3520"/>
                  </a:lnTo>
                  <a:lnTo>
                    <a:pt x="2686" y="3509"/>
                  </a:lnTo>
                  <a:lnTo>
                    <a:pt x="2718" y="3498"/>
                  </a:lnTo>
                  <a:lnTo>
                    <a:pt x="2749" y="3485"/>
                  </a:lnTo>
                  <a:lnTo>
                    <a:pt x="2780" y="3471"/>
                  </a:lnTo>
                  <a:lnTo>
                    <a:pt x="2809" y="3457"/>
                  </a:lnTo>
                  <a:lnTo>
                    <a:pt x="2840" y="3442"/>
                  </a:lnTo>
                  <a:lnTo>
                    <a:pt x="2869" y="3426"/>
                  </a:lnTo>
                  <a:lnTo>
                    <a:pt x="2899" y="3410"/>
                  </a:lnTo>
                  <a:lnTo>
                    <a:pt x="2927" y="3393"/>
                  </a:lnTo>
                  <a:lnTo>
                    <a:pt x="2955" y="3375"/>
                  </a:lnTo>
                  <a:lnTo>
                    <a:pt x="2983" y="3357"/>
                  </a:lnTo>
                  <a:lnTo>
                    <a:pt x="3011" y="3338"/>
                  </a:lnTo>
                  <a:lnTo>
                    <a:pt x="3037" y="3319"/>
                  </a:lnTo>
                  <a:lnTo>
                    <a:pt x="3064" y="3299"/>
                  </a:lnTo>
                  <a:lnTo>
                    <a:pt x="3089" y="3277"/>
                  </a:lnTo>
                  <a:lnTo>
                    <a:pt x="3115" y="3256"/>
                  </a:lnTo>
                  <a:lnTo>
                    <a:pt x="3139" y="3235"/>
                  </a:lnTo>
                  <a:lnTo>
                    <a:pt x="3164" y="3211"/>
                  </a:lnTo>
                  <a:lnTo>
                    <a:pt x="3187" y="3189"/>
                  </a:lnTo>
                  <a:lnTo>
                    <a:pt x="3211" y="3165"/>
                  </a:lnTo>
                  <a:lnTo>
                    <a:pt x="3233" y="3141"/>
                  </a:lnTo>
                  <a:lnTo>
                    <a:pt x="3255" y="3116"/>
                  </a:lnTo>
                  <a:lnTo>
                    <a:pt x="3277" y="3090"/>
                  </a:lnTo>
                  <a:lnTo>
                    <a:pt x="3298" y="3065"/>
                  </a:lnTo>
                  <a:lnTo>
                    <a:pt x="3318" y="3038"/>
                  </a:lnTo>
                  <a:lnTo>
                    <a:pt x="3337" y="3011"/>
                  </a:lnTo>
                  <a:lnTo>
                    <a:pt x="3356" y="2985"/>
                  </a:lnTo>
                  <a:lnTo>
                    <a:pt x="3374" y="2956"/>
                  </a:lnTo>
                  <a:lnTo>
                    <a:pt x="3393" y="2928"/>
                  </a:lnTo>
                  <a:lnTo>
                    <a:pt x="3409" y="2900"/>
                  </a:lnTo>
                  <a:lnTo>
                    <a:pt x="3426" y="2871"/>
                  </a:lnTo>
                  <a:lnTo>
                    <a:pt x="3440" y="2841"/>
                  </a:lnTo>
                  <a:lnTo>
                    <a:pt x="3455" y="2811"/>
                  </a:lnTo>
                  <a:lnTo>
                    <a:pt x="3470" y="2780"/>
                  </a:lnTo>
                  <a:lnTo>
                    <a:pt x="3483" y="2750"/>
                  </a:lnTo>
                  <a:lnTo>
                    <a:pt x="3496" y="2719"/>
                  </a:lnTo>
                  <a:lnTo>
                    <a:pt x="3509" y="2687"/>
                  </a:lnTo>
                  <a:lnTo>
                    <a:pt x="3519" y="2655"/>
                  </a:lnTo>
                  <a:lnTo>
                    <a:pt x="3530" y="2623"/>
                  </a:lnTo>
                  <a:lnTo>
                    <a:pt x="3539" y="2590"/>
                  </a:lnTo>
                  <a:lnTo>
                    <a:pt x="3549" y="2557"/>
                  </a:lnTo>
                  <a:lnTo>
                    <a:pt x="3556" y="2524"/>
                  </a:lnTo>
                  <a:lnTo>
                    <a:pt x="3564" y="2491"/>
                  </a:lnTo>
                  <a:lnTo>
                    <a:pt x="3570" y="2457"/>
                  </a:lnTo>
                  <a:lnTo>
                    <a:pt x="3576" y="2423"/>
                  </a:lnTo>
                  <a:lnTo>
                    <a:pt x="3581" y="2388"/>
                  </a:lnTo>
                  <a:lnTo>
                    <a:pt x="3585" y="2354"/>
                  </a:lnTo>
                  <a:lnTo>
                    <a:pt x="3588" y="2318"/>
                  </a:lnTo>
                  <a:lnTo>
                    <a:pt x="3591" y="2283"/>
                  </a:lnTo>
                  <a:lnTo>
                    <a:pt x="3592" y="2247"/>
                  </a:lnTo>
                  <a:lnTo>
                    <a:pt x="3592" y="2212"/>
                  </a:lnTo>
                  <a:lnTo>
                    <a:pt x="3592" y="2176"/>
                  </a:lnTo>
                  <a:lnTo>
                    <a:pt x="3591" y="2141"/>
                  </a:lnTo>
                  <a:lnTo>
                    <a:pt x="3588" y="2106"/>
                  </a:lnTo>
                  <a:lnTo>
                    <a:pt x="3585" y="2070"/>
                  </a:lnTo>
                  <a:lnTo>
                    <a:pt x="3581" y="2036"/>
                  </a:lnTo>
                  <a:lnTo>
                    <a:pt x="3576" y="2001"/>
                  </a:lnTo>
                  <a:lnTo>
                    <a:pt x="3570" y="1967"/>
                  </a:lnTo>
                  <a:lnTo>
                    <a:pt x="3564" y="1933"/>
                  </a:lnTo>
                  <a:lnTo>
                    <a:pt x="3556" y="1900"/>
                  </a:lnTo>
                  <a:lnTo>
                    <a:pt x="3549" y="1867"/>
                  </a:lnTo>
                  <a:lnTo>
                    <a:pt x="3539" y="1834"/>
                  </a:lnTo>
                  <a:lnTo>
                    <a:pt x="3530" y="1801"/>
                  </a:lnTo>
                  <a:lnTo>
                    <a:pt x="3519" y="1769"/>
                  </a:lnTo>
                  <a:lnTo>
                    <a:pt x="3509" y="1737"/>
                  </a:lnTo>
                  <a:lnTo>
                    <a:pt x="3496" y="1705"/>
                  </a:lnTo>
                  <a:lnTo>
                    <a:pt x="3483" y="1675"/>
                  </a:lnTo>
                  <a:lnTo>
                    <a:pt x="3470" y="1644"/>
                  </a:lnTo>
                  <a:lnTo>
                    <a:pt x="3455" y="1613"/>
                  </a:lnTo>
                  <a:lnTo>
                    <a:pt x="3440" y="1583"/>
                  </a:lnTo>
                  <a:lnTo>
                    <a:pt x="3426" y="1553"/>
                  </a:lnTo>
                  <a:lnTo>
                    <a:pt x="3409" y="1524"/>
                  </a:lnTo>
                  <a:lnTo>
                    <a:pt x="3393" y="1496"/>
                  </a:lnTo>
                  <a:lnTo>
                    <a:pt x="3374" y="1468"/>
                  </a:lnTo>
                  <a:lnTo>
                    <a:pt x="3356" y="1439"/>
                  </a:lnTo>
                  <a:lnTo>
                    <a:pt x="3337" y="1413"/>
                  </a:lnTo>
                  <a:lnTo>
                    <a:pt x="3318" y="1386"/>
                  </a:lnTo>
                  <a:lnTo>
                    <a:pt x="3298" y="1359"/>
                  </a:lnTo>
                  <a:lnTo>
                    <a:pt x="3277" y="1334"/>
                  </a:lnTo>
                  <a:lnTo>
                    <a:pt x="3255" y="1308"/>
                  </a:lnTo>
                  <a:lnTo>
                    <a:pt x="3233" y="1283"/>
                  </a:lnTo>
                  <a:lnTo>
                    <a:pt x="3211" y="1259"/>
                  </a:lnTo>
                  <a:lnTo>
                    <a:pt x="3187" y="1235"/>
                  </a:lnTo>
                  <a:close/>
                </a:path>
              </a:pathLst>
            </a:custGeom>
            <a:solidFill>
              <a:schemeClr val="bg1">
                <a:lumMod val="85000"/>
              </a:scheme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3861522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1000" fill="hold"/>
                                        <p:tgtEl>
                                          <p:spTgt spid="43"/>
                                        </p:tgtEl>
                                        <p:attrNameLst>
                                          <p:attrName>ppt_w</p:attrName>
                                        </p:attrNameLst>
                                      </p:cBhvr>
                                      <p:tavLst>
                                        <p:tav tm="0">
                                          <p:val>
                                            <p:fltVal val="0"/>
                                          </p:val>
                                        </p:tav>
                                        <p:tav tm="100000">
                                          <p:val>
                                            <p:strVal val="#ppt_w"/>
                                          </p:val>
                                        </p:tav>
                                      </p:tavLst>
                                    </p:anim>
                                    <p:anim calcmode="lin" valueType="num">
                                      <p:cBhvr>
                                        <p:cTn id="16" dur="1000" fill="hold"/>
                                        <p:tgtEl>
                                          <p:spTgt spid="43"/>
                                        </p:tgtEl>
                                        <p:attrNameLst>
                                          <p:attrName>ppt_h</p:attrName>
                                        </p:attrNameLst>
                                      </p:cBhvr>
                                      <p:tavLst>
                                        <p:tav tm="0">
                                          <p:val>
                                            <p:fltVal val="0"/>
                                          </p:val>
                                        </p:tav>
                                        <p:tav tm="100000">
                                          <p:val>
                                            <p:strVal val="#ppt_h"/>
                                          </p:val>
                                        </p:tav>
                                      </p:tavLst>
                                    </p:anim>
                                    <p:anim calcmode="lin" valueType="num">
                                      <p:cBhvr>
                                        <p:cTn id="17" dur="1000" fill="hold"/>
                                        <p:tgtEl>
                                          <p:spTgt spid="43"/>
                                        </p:tgtEl>
                                        <p:attrNameLst>
                                          <p:attrName>style.rotation</p:attrName>
                                        </p:attrNameLst>
                                      </p:cBhvr>
                                      <p:tavLst>
                                        <p:tav tm="0">
                                          <p:val>
                                            <p:fltVal val="90"/>
                                          </p:val>
                                        </p:tav>
                                        <p:tav tm="100000">
                                          <p:val>
                                            <p:fltVal val="0"/>
                                          </p:val>
                                        </p:tav>
                                      </p:tavLst>
                                    </p:anim>
                                    <p:animEffect transition="in" filter="fade">
                                      <p:cBhvr>
                                        <p:cTn id="18" dur="10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1000" fill="hold"/>
                                        <p:tgtEl>
                                          <p:spTgt spid="47"/>
                                        </p:tgtEl>
                                        <p:attrNameLst>
                                          <p:attrName>ppt_w</p:attrName>
                                        </p:attrNameLst>
                                      </p:cBhvr>
                                      <p:tavLst>
                                        <p:tav tm="0">
                                          <p:val>
                                            <p:fltVal val="0"/>
                                          </p:val>
                                        </p:tav>
                                        <p:tav tm="100000">
                                          <p:val>
                                            <p:strVal val="#ppt_w"/>
                                          </p:val>
                                        </p:tav>
                                      </p:tavLst>
                                    </p:anim>
                                    <p:anim calcmode="lin" valueType="num">
                                      <p:cBhvr>
                                        <p:cTn id="24" dur="1000" fill="hold"/>
                                        <p:tgtEl>
                                          <p:spTgt spid="47"/>
                                        </p:tgtEl>
                                        <p:attrNameLst>
                                          <p:attrName>ppt_h</p:attrName>
                                        </p:attrNameLst>
                                      </p:cBhvr>
                                      <p:tavLst>
                                        <p:tav tm="0">
                                          <p:val>
                                            <p:fltVal val="0"/>
                                          </p:val>
                                        </p:tav>
                                        <p:tav tm="100000">
                                          <p:val>
                                            <p:strVal val="#ppt_h"/>
                                          </p:val>
                                        </p:tav>
                                      </p:tavLst>
                                    </p:anim>
                                    <p:anim calcmode="lin" valueType="num">
                                      <p:cBhvr>
                                        <p:cTn id="25" dur="1000" fill="hold"/>
                                        <p:tgtEl>
                                          <p:spTgt spid="47"/>
                                        </p:tgtEl>
                                        <p:attrNameLst>
                                          <p:attrName>style.rotation</p:attrName>
                                        </p:attrNameLst>
                                      </p:cBhvr>
                                      <p:tavLst>
                                        <p:tav tm="0">
                                          <p:val>
                                            <p:fltVal val="90"/>
                                          </p:val>
                                        </p:tav>
                                        <p:tav tm="100000">
                                          <p:val>
                                            <p:fltVal val="0"/>
                                          </p:val>
                                        </p:tav>
                                      </p:tavLst>
                                    </p:anim>
                                    <p:animEffect transition="in" filter="fade">
                                      <p:cBhvr>
                                        <p:cTn id="26" dur="10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p:cTn id="31" dur="1000" fill="hold"/>
                                        <p:tgtEl>
                                          <p:spTgt spid="48"/>
                                        </p:tgtEl>
                                        <p:attrNameLst>
                                          <p:attrName>ppt_w</p:attrName>
                                        </p:attrNameLst>
                                      </p:cBhvr>
                                      <p:tavLst>
                                        <p:tav tm="0">
                                          <p:val>
                                            <p:fltVal val="0"/>
                                          </p:val>
                                        </p:tav>
                                        <p:tav tm="100000">
                                          <p:val>
                                            <p:strVal val="#ppt_w"/>
                                          </p:val>
                                        </p:tav>
                                      </p:tavLst>
                                    </p:anim>
                                    <p:anim calcmode="lin" valueType="num">
                                      <p:cBhvr>
                                        <p:cTn id="32" dur="1000" fill="hold"/>
                                        <p:tgtEl>
                                          <p:spTgt spid="48"/>
                                        </p:tgtEl>
                                        <p:attrNameLst>
                                          <p:attrName>ppt_h</p:attrName>
                                        </p:attrNameLst>
                                      </p:cBhvr>
                                      <p:tavLst>
                                        <p:tav tm="0">
                                          <p:val>
                                            <p:fltVal val="0"/>
                                          </p:val>
                                        </p:tav>
                                        <p:tav tm="100000">
                                          <p:val>
                                            <p:strVal val="#ppt_h"/>
                                          </p:val>
                                        </p:tav>
                                      </p:tavLst>
                                    </p:anim>
                                    <p:anim calcmode="lin" valueType="num">
                                      <p:cBhvr>
                                        <p:cTn id="33" dur="1000" fill="hold"/>
                                        <p:tgtEl>
                                          <p:spTgt spid="48"/>
                                        </p:tgtEl>
                                        <p:attrNameLst>
                                          <p:attrName>style.rotation</p:attrName>
                                        </p:attrNameLst>
                                      </p:cBhvr>
                                      <p:tavLst>
                                        <p:tav tm="0">
                                          <p:val>
                                            <p:fltVal val="90"/>
                                          </p:val>
                                        </p:tav>
                                        <p:tav tm="100000">
                                          <p:val>
                                            <p:fltVal val="0"/>
                                          </p:val>
                                        </p:tav>
                                      </p:tavLst>
                                    </p:anim>
                                    <p:animEffect transition="in" filter="fade">
                                      <p:cBhvr>
                                        <p:cTn id="34" dur="10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1000" fill="hold"/>
                                        <p:tgtEl>
                                          <p:spTgt spid="46"/>
                                        </p:tgtEl>
                                        <p:attrNameLst>
                                          <p:attrName>ppt_w</p:attrName>
                                        </p:attrNameLst>
                                      </p:cBhvr>
                                      <p:tavLst>
                                        <p:tav tm="0">
                                          <p:val>
                                            <p:fltVal val="0"/>
                                          </p:val>
                                        </p:tav>
                                        <p:tav tm="100000">
                                          <p:val>
                                            <p:strVal val="#ppt_w"/>
                                          </p:val>
                                        </p:tav>
                                      </p:tavLst>
                                    </p:anim>
                                    <p:anim calcmode="lin" valueType="num">
                                      <p:cBhvr>
                                        <p:cTn id="40" dur="1000" fill="hold"/>
                                        <p:tgtEl>
                                          <p:spTgt spid="46"/>
                                        </p:tgtEl>
                                        <p:attrNameLst>
                                          <p:attrName>ppt_h</p:attrName>
                                        </p:attrNameLst>
                                      </p:cBhvr>
                                      <p:tavLst>
                                        <p:tav tm="0">
                                          <p:val>
                                            <p:fltVal val="0"/>
                                          </p:val>
                                        </p:tav>
                                        <p:tav tm="100000">
                                          <p:val>
                                            <p:strVal val="#ppt_h"/>
                                          </p:val>
                                        </p:tav>
                                      </p:tavLst>
                                    </p:anim>
                                    <p:anim calcmode="lin" valueType="num">
                                      <p:cBhvr>
                                        <p:cTn id="41" dur="1000" fill="hold"/>
                                        <p:tgtEl>
                                          <p:spTgt spid="46"/>
                                        </p:tgtEl>
                                        <p:attrNameLst>
                                          <p:attrName>style.rotation</p:attrName>
                                        </p:attrNameLst>
                                      </p:cBhvr>
                                      <p:tavLst>
                                        <p:tav tm="0">
                                          <p:val>
                                            <p:fltVal val="90"/>
                                          </p:val>
                                        </p:tav>
                                        <p:tav tm="100000">
                                          <p:val>
                                            <p:fltVal val="0"/>
                                          </p:val>
                                        </p:tav>
                                      </p:tavLst>
                                    </p:anim>
                                    <p:animEffect transition="in" filter="fade">
                                      <p:cBhvr>
                                        <p:cTn id="4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p:cNvSpPr/>
          <p:nvPr/>
        </p:nvSpPr>
        <p:spPr>
          <a:xfrm>
            <a:off x="2081526" y="2064344"/>
            <a:ext cx="1276121" cy="1276121"/>
          </a:xfrm>
          <a:prstGeom prst="ellipse">
            <a:avLst/>
          </a:prstGeom>
          <a:noFill/>
          <a:ln w="28575"/>
        </p:spPr>
        <p:style>
          <a:lnRef idx="2">
            <a:schemeClr val="accent6"/>
          </a:lnRef>
          <a:fillRef idx="1">
            <a:schemeClr val="lt1"/>
          </a:fillRef>
          <a:effectRef idx="0">
            <a:schemeClr val="accent6"/>
          </a:effectRef>
          <a:fontRef idx="minor">
            <a:schemeClr val="dk1"/>
          </a:fontRef>
        </p:style>
        <p:txBody>
          <a:bodyPr anchor="ctr"/>
          <a:lstStyle/>
          <a:p>
            <a:pPr algn="ctr"/>
            <a:endParaRPr/>
          </a:p>
        </p:txBody>
      </p:sp>
      <p:grpSp>
        <p:nvGrpSpPr>
          <p:cNvPr id="2" name="组合 1"/>
          <p:cNvGrpSpPr/>
          <p:nvPr/>
        </p:nvGrpSpPr>
        <p:grpSpPr>
          <a:xfrm>
            <a:off x="1658646" y="1624128"/>
            <a:ext cx="5826709" cy="2114978"/>
            <a:chOff x="1658646" y="1624128"/>
            <a:chExt cx="5826709" cy="2114978"/>
          </a:xfrm>
        </p:grpSpPr>
        <p:sp>
          <p:nvSpPr>
            <p:cNvPr id="8" name="Freeform: Shape 1"/>
            <p:cNvSpPr>
              <a:spLocks/>
            </p:cNvSpPr>
            <p:nvPr/>
          </p:nvSpPr>
          <p:spPr bwMode="auto">
            <a:xfrm>
              <a:off x="3514423" y="2681617"/>
              <a:ext cx="2114977" cy="1057489"/>
            </a:xfrm>
            <a:custGeom>
              <a:avLst/>
              <a:gdLst>
                <a:gd name="T0" fmla="*/ 1444 w 3068"/>
                <a:gd name="T1" fmla="*/ 1153 h 1534"/>
                <a:gd name="T2" fmla="*/ 1300 w 3068"/>
                <a:gd name="T3" fmla="*/ 1134 h 1534"/>
                <a:gd name="T4" fmla="*/ 1163 w 3068"/>
                <a:gd name="T5" fmla="*/ 1097 h 1534"/>
                <a:gd name="T6" fmla="*/ 1032 w 3068"/>
                <a:gd name="T7" fmla="*/ 1044 h 1534"/>
                <a:gd name="T8" fmla="*/ 910 w 3068"/>
                <a:gd name="T9" fmla="*/ 975 h 1534"/>
                <a:gd name="T10" fmla="*/ 797 w 3068"/>
                <a:gd name="T11" fmla="*/ 893 h 1534"/>
                <a:gd name="T12" fmla="*/ 696 w 3068"/>
                <a:gd name="T13" fmla="*/ 798 h 1534"/>
                <a:gd name="T14" fmla="*/ 606 w 3068"/>
                <a:gd name="T15" fmla="*/ 693 h 1534"/>
                <a:gd name="T16" fmla="*/ 530 w 3068"/>
                <a:gd name="T17" fmla="*/ 576 h 1534"/>
                <a:gd name="T18" fmla="*/ 467 w 3068"/>
                <a:gd name="T19" fmla="*/ 451 h 1534"/>
                <a:gd name="T20" fmla="*/ 420 w 3068"/>
                <a:gd name="T21" fmla="*/ 317 h 1534"/>
                <a:gd name="T22" fmla="*/ 390 w 3068"/>
                <a:gd name="T23" fmla="*/ 176 h 1534"/>
                <a:gd name="T24" fmla="*/ 376 w 3068"/>
                <a:gd name="T25" fmla="*/ 30 h 1534"/>
                <a:gd name="T26" fmla="*/ 1 w 3068"/>
                <a:gd name="T27" fmla="*/ 79 h 1534"/>
                <a:gd name="T28" fmla="*/ 23 w 3068"/>
                <a:gd name="T29" fmla="*/ 272 h 1534"/>
                <a:gd name="T30" fmla="*/ 68 w 3068"/>
                <a:gd name="T31" fmla="*/ 456 h 1534"/>
                <a:gd name="T32" fmla="*/ 135 w 3068"/>
                <a:gd name="T33" fmla="*/ 631 h 1534"/>
                <a:gd name="T34" fmla="*/ 222 w 3068"/>
                <a:gd name="T35" fmla="*/ 795 h 1534"/>
                <a:gd name="T36" fmla="*/ 327 w 3068"/>
                <a:gd name="T37" fmla="*/ 947 h 1534"/>
                <a:gd name="T38" fmla="*/ 449 w 3068"/>
                <a:gd name="T39" fmla="*/ 1085 h 1534"/>
                <a:gd name="T40" fmla="*/ 586 w 3068"/>
                <a:gd name="T41" fmla="*/ 1207 h 1534"/>
                <a:gd name="T42" fmla="*/ 738 w 3068"/>
                <a:gd name="T43" fmla="*/ 1312 h 1534"/>
                <a:gd name="T44" fmla="*/ 902 w 3068"/>
                <a:gd name="T45" fmla="*/ 1399 h 1534"/>
                <a:gd name="T46" fmla="*/ 1078 w 3068"/>
                <a:gd name="T47" fmla="*/ 1465 h 1534"/>
                <a:gd name="T48" fmla="*/ 1262 w 3068"/>
                <a:gd name="T49" fmla="*/ 1511 h 1534"/>
                <a:gd name="T50" fmla="*/ 1455 w 3068"/>
                <a:gd name="T51" fmla="*/ 1532 h 1534"/>
                <a:gd name="T52" fmla="*/ 1613 w 3068"/>
                <a:gd name="T53" fmla="*/ 1532 h 1534"/>
                <a:gd name="T54" fmla="*/ 1805 w 3068"/>
                <a:gd name="T55" fmla="*/ 1511 h 1534"/>
                <a:gd name="T56" fmla="*/ 1990 w 3068"/>
                <a:gd name="T57" fmla="*/ 1465 h 1534"/>
                <a:gd name="T58" fmla="*/ 2165 w 3068"/>
                <a:gd name="T59" fmla="*/ 1399 h 1534"/>
                <a:gd name="T60" fmla="*/ 2329 w 3068"/>
                <a:gd name="T61" fmla="*/ 1312 h 1534"/>
                <a:gd name="T62" fmla="*/ 2481 w 3068"/>
                <a:gd name="T63" fmla="*/ 1207 h 1534"/>
                <a:gd name="T64" fmla="*/ 2618 w 3068"/>
                <a:gd name="T65" fmla="*/ 1085 h 1534"/>
                <a:gd name="T66" fmla="*/ 2741 w 3068"/>
                <a:gd name="T67" fmla="*/ 947 h 1534"/>
                <a:gd name="T68" fmla="*/ 2845 w 3068"/>
                <a:gd name="T69" fmla="*/ 795 h 1534"/>
                <a:gd name="T70" fmla="*/ 2933 w 3068"/>
                <a:gd name="T71" fmla="*/ 631 h 1534"/>
                <a:gd name="T72" fmla="*/ 2999 w 3068"/>
                <a:gd name="T73" fmla="*/ 456 h 1534"/>
                <a:gd name="T74" fmla="*/ 3043 w 3068"/>
                <a:gd name="T75" fmla="*/ 272 h 1534"/>
                <a:gd name="T76" fmla="*/ 3066 w 3068"/>
                <a:gd name="T77" fmla="*/ 79 h 1534"/>
                <a:gd name="T78" fmla="*/ 2691 w 3068"/>
                <a:gd name="T79" fmla="*/ 30 h 1534"/>
                <a:gd name="T80" fmla="*/ 2678 w 3068"/>
                <a:gd name="T81" fmla="*/ 176 h 1534"/>
                <a:gd name="T82" fmla="*/ 2647 w 3068"/>
                <a:gd name="T83" fmla="*/ 317 h 1534"/>
                <a:gd name="T84" fmla="*/ 2600 w 3068"/>
                <a:gd name="T85" fmla="*/ 451 h 1534"/>
                <a:gd name="T86" fmla="*/ 2537 w 3068"/>
                <a:gd name="T87" fmla="*/ 576 h 1534"/>
                <a:gd name="T88" fmla="*/ 2461 w 3068"/>
                <a:gd name="T89" fmla="*/ 693 h 1534"/>
                <a:gd name="T90" fmla="*/ 2372 w 3068"/>
                <a:gd name="T91" fmla="*/ 798 h 1534"/>
                <a:gd name="T92" fmla="*/ 2270 w 3068"/>
                <a:gd name="T93" fmla="*/ 893 h 1534"/>
                <a:gd name="T94" fmla="*/ 2158 w 3068"/>
                <a:gd name="T95" fmla="*/ 975 h 1534"/>
                <a:gd name="T96" fmla="*/ 2035 w 3068"/>
                <a:gd name="T97" fmla="*/ 1044 h 1534"/>
                <a:gd name="T98" fmla="*/ 1905 w 3068"/>
                <a:gd name="T99" fmla="*/ 1097 h 1534"/>
                <a:gd name="T100" fmla="*/ 1766 w 3068"/>
                <a:gd name="T101" fmla="*/ 1134 h 1534"/>
                <a:gd name="T102" fmla="*/ 1622 w 3068"/>
                <a:gd name="T103" fmla="*/ 115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8" h="1534">
                  <a:moveTo>
                    <a:pt x="1534" y="1158"/>
                  </a:moveTo>
                  <a:lnTo>
                    <a:pt x="1534" y="1158"/>
                  </a:lnTo>
                  <a:lnTo>
                    <a:pt x="1504" y="1157"/>
                  </a:lnTo>
                  <a:lnTo>
                    <a:pt x="1474" y="1156"/>
                  </a:lnTo>
                  <a:lnTo>
                    <a:pt x="1444" y="1153"/>
                  </a:lnTo>
                  <a:lnTo>
                    <a:pt x="1416" y="1151"/>
                  </a:lnTo>
                  <a:lnTo>
                    <a:pt x="1386" y="1148"/>
                  </a:lnTo>
                  <a:lnTo>
                    <a:pt x="1357" y="1144"/>
                  </a:lnTo>
                  <a:lnTo>
                    <a:pt x="1329" y="1140"/>
                  </a:lnTo>
                  <a:lnTo>
                    <a:pt x="1300" y="1134"/>
                  </a:lnTo>
                  <a:lnTo>
                    <a:pt x="1273" y="1128"/>
                  </a:lnTo>
                  <a:lnTo>
                    <a:pt x="1244" y="1120"/>
                  </a:lnTo>
                  <a:lnTo>
                    <a:pt x="1217" y="1113"/>
                  </a:lnTo>
                  <a:lnTo>
                    <a:pt x="1190" y="1105"/>
                  </a:lnTo>
                  <a:lnTo>
                    <a:pt x="1163" y="1097"/>
                  </a:lnTo>
                  <a:lnTo>
                    <a:pt x="1135" y="1087"/>
                  </a:lnTo>
                  <a:lnTo>
                    <a:pt x="1110" y="1077"/>
                  </a:lnTo>
                  <a:lnTo>
                    <a:pt x="1083" y="1066"/>
                  </a:lnTo>
                  <a:lnTo>
                    <a:pt x="1057" y="1055"/>
                  </a:lnTo>
                  <a:lnTo>
                    <a:pt x="1032" y="1044"/>
                  </a:lnTo>
                  <a:lnTo>
                    <a:pt x="1006" y="1031"/>
                  </a:lnTo>
                  <a:lnTo>
                    <a:pt x="982" y="1018"/>
                  </a:lnTo>
                  <a:lnTo>
                    <a:pt x="957" y="1004"/>
                  </a:lnTo>
                  <a:lnTo>
                    <a:pt x="934" y="989"/>
                  </a:lnTo>
                  <a:lnTo>
                    <a:pt x="910" y="975"/>
                  </a:lnTo>
                  <a:lnTo>
                    <a:pt x="887" y="959"/>
                  </a:lnTo>
                  <a:lnTo>
                    <a:pt x="863" y="943"/>
                  </a:lnTo>
                  <a:lnTo>
                    <a:pt x="841" y="927"/>
                  </a:lnTo>
                  <a:lnTo>
                    <a:pt x="819" y="910"/>
                  </a:lnTo>
                  <a:lnTo>
                    <a:pt x="797" y="893"/>
                  </a:lnTo>
                  <a:lnTo>
                    <a:pt x="776" y="875"/>
                  </a:lnTo>
                  <a:lnTo>
                    <a:pt x="756" y="857"/>
                  </a:lnTo>
                  <a:lnTo>
                    <a:pt x="735" y="838"/>
                  </a:lnTo>
                  <a:lnTo>
                    <a:pt x="715" y="819"/>
                  </a:lnTo>
                  <a:lnTo>
                    <a:pt x="696" y="798"/>
                  </a:lnTo>
                  <a:lnTo>
                    <a:pt x="677" y="778"/>
                  </a:lnTo>
                  <a:lnTo>
                    <a:pt x="659" y="757"/>
                  </a:lnTo>
                  <a:lnTo>
                    <a:pt x="641" y="737"/>
                  </a:lnTo>
                  <a:lnTo>
                    <a:pt x="623" y="714"/>
                  </a:lnTo>
                  <a:lnTo>
                    <a:pt x="606" y="693"/>
                  </a:lnTo>
                  <a:lnTo>
                    <a:pt x="589" y="669"/>
                  </a:lnTo>
                  <a:lnTo>
                    <a:pt x="574" y="647"/>
                  </a:lnTo>
                  <a:lnTo>
                    <a:pt x="558" y="624"/>
                  </a:lnTo>
                  <a:lnTo>
                    <a:pt x="544" y="600"/>
                  </a:lnTo>
                  <a:lnTo>
                    <a:pt x="530" y="576"/>
                  </a:lnTo>
                  <a:lnTo>
                    <a:pt x="516" y="551"/>
                  </a:lnTo>
                  <a:lnTo>
                    <a:pt x="503" y="527"/>
                  </a:lnTo>
                  <a:lnTo>
                    <a:pt x="490" y="502"/>
                  </a:lnTo>
                  <a:lnTo>
                    <a:pt x="479" y="477"/>
                  </a:lnTo>
                  <a:lnTo>
                    <a:pt x="467" y="451"/>
                  </a:lnTo>
                  <a:lnTo>
                    <a:pt x="456" y="424"/>
                  </a:lnTo>
                  <a:lnTo>
                    <a:pt x="447" y="398"/>
                  </a:lnTo>
                  <a:lnTo>
                    <a:pt x="437" y="371"/>
                  </a:lnTo>
                  <a:lnTo>
                    <a:pt x="428" y="344"/>
                  </a:lnTo>
                  <a:lnTo>
                    <a:pt x="420" y="317"/>
                  </a:lnTo>
                  <a:lnTo>
                    <a:pt x="412" y="289"/>
                  </a:lnTo>
                  <a:lnTo>
                    <a:pt x="406" y="261"/>
                  </a:lnTo>
                  <a:lnTo>
                    <a:pt x="400" y="233"/>
                  </a:lnTo>
                  <a:lnTo>
                    <a:pt x="394" y="205"/>
                  </a:lnTo>
                  <a:lnTo>
                    <a:pt x="390" y="176"/>
                  </a:lnTo>
                  <a:lnTo>
                    <a:pt x="386" y="147"/>
                  </a:lnTo>
                  <a:lnTo>
                    <a:pt x="383" y="118"/>
                  </a:lnTo>
                  <a:lnTo>
                    <a:pt x="379" y="90"/>
                  </a:lnTo>
                  <a:lnTo>
                    <a:pt x="378" y="60"/>
                  </a:lnTo>
                  <a:lnTo>
                    <a:pt x="376" y="30"/>
                  </a:lnTo>
                  <a:lnTo>
                    <a:pt x="376" y="0"/>
                  </a:lnTo>
                  <a:lnTo>
                    <a:pt x="0" y="0"/>
                  </a:lnTo>
                  <a:lnTo>
                    <a:pt x="0" y="0"/>
                  </a:lnTo>
                  <a:lnTo>
                    <a:pt x="0" y="39"/>
                  </a:lnTo>
                  <a:lnTo>
                    <a:pt x="1" y="79"/>
                  </a:lnTo>
                  <a:lnTo>
                    <a:pt x="4" y="118"/>
                  </a:lnTo>
                  <a:lnTo>
                    <a:pt x="7" y="157"/>
                  </a:lnTo>
                  <a:lnTo>
                    <a:pt x="12" y="195"/>
                  </a:lnTo>
                  <a:lnTo>
                    <a:pt x="17" y="233"/>
                  </a:lnTo>
                  <a:lnTo>
                    <a:pt x="23" y="272"/>
                  </a:lnTo>
                  <a:lnTo>
                    <a:pt x="31" y="309"/>
                  </a:lnTo>
                  <a:lnTo>
                    <a:pt x="38" y="346"/>
                  </a:lnTo>
                  <a:lnTo>
                    <a:pt x="48" y="384"/>
                  </a:lnTo>
                  <a:lnTo>
                    <a:pt x="57" y="420"/>
                  </a:lnTo>
                  <a:lnTo>
                    <a:pt x="68" y="456"/>
                  </a:lnTo>
                  <a:lnTo>
                    <a:pt x="80" y="493"/>
                  </a:lnTo>
                  <a:lnTo>
                    <a:pt x="93" y="528"/>
                  </a:lnTo>
                  <a:lnTo>
                    <a:pt x="105" y="563"/>
                  </a:lnTo>
                  <a:lnTo>
                    <a:pt x="120" y="597"/>
                  </a:lnTo>
                  <a:lnTo>
                    <a:pt x="135" y="631"/>
                  </a:lnTo>
                  <a:lnTo>
                    <a:pt x="151" y="665"/>
                  </a:lnTo>
                  <a:lnTo>
                    <a:pt x="167" y="698"/>
                  </a:lnTo>
                  <a:lnTo>
                    <a:pt x="184" y="731"/>
                  </a:lnTo>
                  <a:lnTo>
                    <a:pt x="202" y="763"/>
                  </a:lnTo>
                  <a:lnTo>
                    <a:pt x="222" y="795"/>
                  </a:lnTo>
                  <a:lnTo>
                    <a:pt x="241" y="827"/>
                  </a:lnTo>
                  <a:lnTo>
                    <a:pt x="261" y="858"/>
                  </a:lnTo>
                  <a:lnTo>
                    <a:pt x="282" y="888"/>
                  </a:lnTo>
                  <a:lnTo>
                    <a:pt x="305" y="918"/>
                  </a:lnTo>
                  <a:lnTo>
                    <a:pt x="327" y="947"/>
                  </a:lnTo>
                  <a:lnTo>
                    <a:pt x="350" y="975"/>
                  </a:lnTo>
                  <a:lnTo>
                    <a:pt x="374" y="1004"/>
                  </a:lnTo>
                  <a:lnTo>
                    <a:pt x="397" y="1032"/>
                  </a:lnTo>
                  <a:lnTo>
                    <a:pt x="423" y="1059"/>
                  </a:lnTo>
                  <a:lnTo>
                    <a:pt x="449" y="1085"/>
                  </a:lnTo>
                  <a:lnTo>
                    <a:pt x="475" y="1111"/>
                  </a:lnTo>
                  <a:lnTo>
                    <a:pt x="502" y="1135"/>
                  </a:lnTo>
                  <a:lnTo>
                    <a:pt x="530" y="1160"/>
                  </a:lnTo>
                  <a:lnTo>
                    <a:pt x="557" y="1183"/>
                  </a:lnTo>
                  <a:lnTo>
                    <a:pt x="586" y="1207"/>
                  </a:lnTo>
                  <a:lnTo>
                    <a:pt x="616" y="1229"/>
                  </a:lnTo>
                  <a:lnTo>
                    <a:pt x="646" y="1252"/>
                  </a:lnTo>
                  <a:lnTo>
                    <a:pt x="676" y="1272"/>
                  </a:lnTo>
                  <a:lnTo>
                    <a:pt x="707" y="1292"/>
                  </a:lnTo>
                  <a:lnTo>
                    <a:pt x="738" y="1312"/>
                  </a:lnTo>
                  <a:lnTo>
                    <a:pt x="770" y="1330"/>
                  </a:lnTo>
                  <a:lnTo>
                    <a:pt x="803" y="1349"/>
                  </a:lnTo>
                  <a:lnTo>
                    <a:pt x="836" y="1367"/>
                  </a:lnTo>
                  <a:lnTo>
                    <a:pt x="869" y="1383"/>
                  </a:lnTo>
                  <a:lnTo>
                    <a:pt x="902" y="1399"/>
                  </a:lnTo>
                  <a:lnTo>
                    <a:pt x="937" y="1414"/>
                  </a:lnTo>
                  <a:lnTo>
                    <a:pt x="971" y="1427"/>
                  </a:lnTo>
                  <a:lnTo>
                    <a:pt x="1006" y="1441"/>
                  </a:lnTo>
                  <a:lnTo>
                    <a:pt x="1041" y="1453"/>
                  </a:lnTo>
                  <a:lnTo>
                    <a:pt x="1078" y="1465"/>
                  </a:lnTo>
                  <a:lnTo>
                    <a:pt x="1114" y="1475"/>
                  </a:lnTo>
                  <a:lnTo>
                    <a:pt x="1150" y="1486"/>
                  </a:lnTo>
                  <a:lnTo>
                    <a:pt x="1187" y="1495"/>
                  </a:lnTo>
                  <a:lnTo>
                    <a:pt x="1225" y="1503"/>
                  </a:lnTo>
                  <a:lnTo>
                    <a:pt x="1262" y="1511"/>
                  </a:lnTo>
                  <a:lnTo>
                    <a:pt x="1300" y="1516"/>
                  </a:lnTo>
                  <a:lnTo>
                    <a:pt x="1338" y="1522"/>
                  </a:lnTo>
                  <a:lnTo>
                    <a:pt x="1377" y="1527"/>
                  </a:lnTo>
                  <a:lnTo>
                    <a:pt x="1416" y="1530"/>
                  </a:lnTo>
                  <a:lnTo>
                    <a:pt x="1455" y="1532"/>
                  </a:lnTo>
                  <a:lnTo>
                    <a:pt x="1494" y="1534"/>
                  </a:lnTo>
                  <a:lnTo>
                    <a:pt x="1534" y="1534"/>
                  </a:lnTo>
                  <a:lnTo>
                    <a:pt x="1534" y="1534"/>
                  </a:lnTo>
                  <a:lnTo>
                    <a:pt x="1573" y="1534"/>
                  </a:lnTo>
                  <a:lnTo>
                    <a:pt x="1613" y="1532"/>
                  </a:lnTo>
                  <a:lnTo>
                    <a:pt x="1651" y="1530"/>
                  </a:lnTo>
                  <a:lnTo>
                    <a:pt x="1691" y="1527"/>
                  </a:lnTo>
                  <a:lnTo>
                    <a:pt x="1729" y="1522"/>
                  </a:lnTo>
                  <a:lnTo>
                    <a:pt x="1767" y="1516"/>
                  </a:lnTo>
                  <a:lnTo>
                    <a:pt x="1805" y="1511"/>
                  </a:lnTo>
                  <a:lnTo>
                    <a:pt x="1843" y="1503"/>
                  </a:lnTo>
                  <a:lnTo>
                    <a:pt x="1880" y="1495"/>
                  </a:lnTo>
                  <a:lnTo>
                    <a:pt x="1917" y="1486"/>
                  </a:lnTo>
                  <a:lnTo>
                    <a:pt x="1954" y="1475"/>
                  </a:lnTo>
                  <a:lnTo>
                    <a:pt x="1990" y="1465"/>
                  </a:lnTo>
                  <a:lnTo>
                    <a:pt x="2025" y="1453"/>
                  </a:lnTo>
                  <a:lnTo>
                    <a:pt x="2062" y="1441"/>
                  </a:lnTo>
                  <a:lnTo>
                    <a:pt x="2096" y="1427"/>
                  </a:lnTo>
                  <a:lnTo>
                    <a:pt x="2131" y="1414"/>
                  </a:lnTo>
                  <a:lnTo>
                    <a:pt x="2165" y="1399"/>
                  </a:lnTo>
                  <a:lnTo>
                    <a:pt x="2199" y="1383"/>
                  </a:lnTo>
                  <a:lnTo>
                    <a:pt x="2232" y="1367"/>
                  </a:lnTo>
                  <a:lnTo>
                    <a:pt x="2265" y="1349"/>
                  </a:lnTo>
                  <a:lnTo>
                    <a:pt x="2297" y="1330"/>
                  </a:lnTo>
                  <a:lnTo>
                    <a:pt x="2329" y="1312"/>
                  </a:lnTo>
                  <a:lnTo>
                    <a:pt x="2360" y="1292"/>
                  </a:lnTo>
                  <a:lnTo>
                    <a:pt x="2391" y="1272"/>
                  </a:lnTo>
                  <a:lnTo>
                    <a:pt x="2422" y="1252"/>
                  </a:lnTo>
                  <a:lnTo>
                    <a:pt x="2452" y="1229"/>
                  </a:lnTo>
                  <a:lnTo>
                    <a:pt x="2481" y="1207"/>
                  </a:lnTo>
                  <a:lnTo>
                    <a:pt x="2509" y="1183"/>
                  </a:lnTo>
                  <a:lnTo>
                    <a:pt x="2537" y="1160"/>
                  </a:lnTo>
                  <a:lnTo>
                    <a:pt x="2565" y="1135"/>
                  </a:lnTo>
                  <a:lnTo>
                    <a:pt x="2593" y="1111"/>
                  </a:lnTo>
                  <a:lnTo>
                    <a:pt x="2618" y="1085"/>
                  </a:lnTo>
                  <a:lnTo>
                    <a:pt x="2644" y="1059"/>
                  </a:lnTo>
                  <a:lnTo>
                    <a:pt x="2669" y="1032"/>
                  </a:lnTo>
                  <a:lnTo>
                    <a:pt x="2694" y="1004"/>
                  </a:lnTo>
                  <a:lnTo>
                    <a:pt x="2717" y="975"/>
                  </a:lnTo>
                  <a:lnTo>
                    <a:pt x="2741" y="947"/>
                  </a:lnTo>
                  <a:lnTo>
                    <a:pt x="2763" y="918"/>
                  </a:lnTo>
                  <a:lnTo>
                    <a:pt x="2784" y="888"/>
                  </a:lnTo>
                  <a:lnTo>
                    <a:pt x="2806" y="858"/>
                  </a:lnTo>
                  <a:lnTo>
                    <a:pt x="2826" y="827"/>
                  </a:lnTo>
                  <a:lnTo>
                    <a:pt x="2845" y="795"/>
                  </a:lnTo>
                  <a:lnTo>
                    <a:pt x="2864" y="763"/>
                  </a:lnTo>
                  <a:lnTo>
                    <a:pt x="2883" y="731"/>
                  </a:lnTo>
                  <a:lnTo>
                    <a:pt x="2900" y="698"/>
                  </a:lnTo>
                  <a:lnTo>
                    <a:pt x="2917" y="665"/>
                  </a:lnTo>
                  <a:lnTo>
                    <a:pt x="2933" y="631"/>
                  </a:lnTo>
                  <a:lnTo>
                    <a:pt x="2948" y="597"/>
                  </a:lnTo>
                  <a:lnTo>
                    <a:pt x="2961" y="563"/>
                  </a:lnTo>
                  <a:lnTo>
                    <a:pt x="2974" y="528"/>
                  </a:lnTo>
                  <a:lnTo>
                    <a:pt x="2987" y="493"/>
                  </a:lnTo>
                  <a:lnTo>
                    <a:pt x="2999" y="456"/>
                  </a:lnTo>
                  <a:lnTo>
                    <a:pt x="3009" y="420"/>
                  </a:lnTo>
                  <a:lnTo>
                    <a:pt x="3019" y="384"/>
                  </a:lnTo>
                  <a:lnTo>
                    <a:pt x="3029" y="346"/>
                  </a:lnTo>
                  <a:lnTo>
                    <a:pt x="3037" y="309"/>
                  </a:lnTo>
                  <a:lnTo>
                    <a:pt x="3043" y="272"/>
                  </a:lnTo>
                  <a:lnTo>
                    <a:pt x="3050" y="233"/>
                  </a:lnTo>
                  <a:lnTo>
                    <a:pt x="3055" y="195"/>
                  </a:lnTo>
                  <a:lnTo>
                    <a:pt x="3059" y="157"/>
                  </a:lnTo>
                  <a:lnTo>
                    <a:pt x="3064" y="118"/>
                  </a:lnTo>
                  <a:lnTo>
                    <a:pt x="3066" y="79"/>
                  </a:lnTo>
                  <a:lnTo>
                    <a:pt x="3067" y="39"/>
                  </a:lnTo>
                  <a:lnTo>
                    <a:pt x="3068" y="0"/>
                  </a:lnTo>
                  <a:lnTo>
                    <a:pt x="2691" y="0"/>
                  </a:lnTo>
                  <a:lnTo>
                    <a:pt x="2691" y="0"/>
                  </a:lnTo>
                  <a:lnTo>
                    <a:pt x="2691" y="30"/>
                  </a:lnTo>
                  <a:lnTo>
                    <a:pt x="2690" y="60"/>
                  </a:lnTo>
                  <a:lnTo>
                    <a:pt x="2687" y="90"/>
                  </a:lnTo>
                  <a:lnTo>
                    <a:pt x="2685" y="118"/>
                  </a:lnTo>
                  <a:lnTo>
                    <a:pt x="2682" y="147"/>
                  </a:lnTo>
                  <a:lnTo>
                    <a:pt x="2678" y="176"/>
                  </a:lnTo>
                  <a:lnTo>
                    <a:pt x="2672" y="205"/>
                  </a:lnTo>
                  <a:lnTo>
                    <a:pt x="2667" y="233"/>
                  </a:lnTo>
                  <a:lnTo>
                    <a:pt x="2661" y="261"/>
                  </a:lnTo>
                  <a:lnTo>
                    <a:pt x="2654" y="289"/>
                  </a:lnTo>
                  <a:lnTo>
                    <a:pt x="2647" y="317"/>
                  </a:lnTo>
                  <a:lnTo>
                    <a:pt x="2638" y="344"/>
                  </a:lnTo>
                  <a:lnTo>
                    <a:pt x="2630" y="371"/>
                  </a:lnTo>
                  <a:lnTo>
                    <a:pt x="2620" y="398"/>
                  </a:lnTo>
                  <a:lnTo>
                    <a:pt x="2611" y="424"/>
                  </a:lnTo>
                  <a:lnTo>
                    <a:pt x="2600" y="451"/>
                  </a:lnTo>
                  <a:lnTo>
                    <a:pt x="2588" y="477"/>
                  </a:lnTo>
                  <a:lnTo>
                    <a:pt x="2577" y="502"/>
                  </a:lnTo>
                  <a:lnTo>
                    <a:pt x="2565" y="527"/>
                  </a:lnTo>
                  <a:lnTo>
                    <a:pt x="2551" y="551"/>
                  </a:lnTo>
                  <a:lnTo>
                    <a:pt x="2537" y="576"/>
                  </a:lnTo>
                  <a:lnTo>
                    <a:pt x="2523" y="600"/>
                  </a:lnTo>
                  <a:lnTo>
                    <a:pt x="2508" y="624"/>
                  </a:lnTo>
                  <a:lnTo>
                    <a:pt x="2493" y="647"/>
                  </a:lnTo>
                  <a:lnTo>
                    <a:pt x="2477" y="669"/>
                  </a:lnTo>
                  <a:lnTo>
                    <a:pt x="2461" y="693"/>
                  </a:lnTo>
                  <a:lnTo>
                    <a:pt x="2444" y="714"/>
                  </a:lnTo>
                  <a:lnTo>
                    <a:pt x="2426" y="737"/>
                  </a:lnTo>
                  <a:lnTo>
                    <a:pt x="2409" y="757"/>
                  </a:lnTo>
                  <a:lnTo>
                    <a:pt x="2390" y="778"/>
                  </a:lnTo>
                  <a:lnTo>
                    <a:pt x="2372" y="798"/>
                  </a:lnTo>
                  <a:lnTo>
                    <a:pt x="2352" y="819"/>
                  </a:lnTo>
                  <a:lnTo>
                    <a:pt x="2332" y="838"/>
                  </a:lnTo>
                  <a:lnTo>
                    <a:pt x="2312" y="857"/>
                  </a:lnTo>
                  <a:lnTo>
                    <a:pt x="2291" y="875"/>
                  </a:lnTo>
                  <a:lnTo>
                    <a:pt x="2270" y="893"/>
                  </a:lnTo>
                  <a:lnTo>
                    <a:pt x="2248" y="910"/>
                  </a:lnTo>
                  <a:lnTo>
                    <a:pt x="2226" y="927"/>
                  </a:lnTo>
                  <a:lnTo>
                    <a:pt x="2203" y="943"/>
                  </a:lnTo>
                  <a:lnTo>
                    <a:pt x="2181" y="959"/>
                  </a:lnTo>
                  <a:lnTo>
                    <a:pt x="2158" y="975"/>
                  </a:lnTo>
                  <a:lnTo>
                    <a:pt x="2134" y="989"/>
                  </a:lnTo>
                  <a:lnTo>
                    <a:pt x="2110" y="1004"/>
                  </a:lnTo>
                  <a:lnTo>
                    <a:pt x="2085" y="1018"/>
                  </a:lnTo>
                  <a:lnTo>
                    <a:pt x="2061" y="1031"/>
                  </a:lnTo>
                  <a:lnTo>
                    <a:pt x="2035" y="1044"/>
                  </a:lnTo>
                  <a:lnTo>
                    <a:pt x="2009" y="1055"/>
                  </a:lnTo>
                  <a:lnTo>
                    <a:pt x="1984" y="1066"/>
                  </a:lnTo>
                  <a:lnTo>
                    <a:pt x="1958" y="1077"/>
                  </a:lnTo>
                  <a:lnTo>
                    <a:pt x="1932" y="1087"/>
                  </a:lnTo>
                  <a:lnTo>
                    <a:pt x="1905" y="1097"/>
                  </a:lnTo>
                  <a:lnTo>
                    <a:pt x="1878" y="1105"/>
                  </a:lnTo>
                  <a:lnTo>
                    <a:pt x="1851" y="1113"/>
                  </a:lnTo>
                  <a:lnTo>
                    <a:pt x="1823" y="1120"/>
                  </a:lnTo>
                  <a:lnTo>
                    <a:pt x="1795" y="1128"/>
                  </a:lnTo>
                  <a:lnTo>
                    <a:pt x="1766" y="1134"/>
                  </a:lnTo>
                  <a:lnTo>
                    <a:pt x="1739" y="1140"/>
                  </a:lnTo>
                  <a:lnTo>
                    <a:pt x="1710" y="1144"/>
                  </a:lnTo>
                  <a:lnTo>
                    <a:pt x="1681" y="1148"/>
                  </a:lnTo>
                  <a:lnTo>
                    <a:pt x="1652" y="1151"/>
                  </a:lnTo>
                  <a:lnTo>
                    <a:pt x="1622" y="1153"/>
                  </a:lnTo>
                  <a:lnTo>
                    <a:pt x="1594" y="1156"/>
                  </a:lnTo>
                  <a:lnTo>
                    <a:pt x="1564" y="1157"/>
                  </a:lnTo>
                  <a:lnTo>
                    <a:pt x="1534" y="1158"/>
                  </a:lnTo>
                  <a:lnTo>
                    <a:pt x="1534" y="1158"/>
                  </a:lnTo>
                  <a:close/>
                </a:path>
              </a:pathLst>
            </a:custGeom>
            <a:solidFill>
              <a:schemeClr val="accent2"/>
            </a:solidFill>
            <a:ln w="3175">
              <a:noFill/>
            </a:ln>
          </p:spPr>
          <p:txBody>
            <a:bodyPr anchor="ctr"/>
            <a:lstStyle/>
            <a:p>
              <a:pPr algn="ctr"/>
              <a:endParaRPr/>
            </a:p>
          </p:txBody>
        </p:sp>
        <p:sp>
          <p:nvSpPr>
            <p:cNvPr id="9" name="Freeform: Shape 2"/>
            <p:cNvSpPr>
              <a:spLocks/>
            </p:cNvSpPr>
            <p:nvPr/>
          </p:nvSpPr>
          <p:spPr bwMode="auto">
            <a:xfrm>
              <a:off x="1658646" y="1624128"/>
              <a:ext cx="2115668" cy="1057489"/>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chemeClr val="accent1"/>
            </a:solidFill>
            <a:ln w="3175">
              <a:noFill/>
            </a:ln>
          </p:spPr>
          <p:txBody>
            <a:bodyPr anchor="ctr"/>
            <a:lstStyle/>
            <a:p>
              <a:pPr algn="ctr"/>
              <a:endParaRPr/>
            </a:p>
          </p:txBody>
        </p:sp>
        <p:sp>
          <p:nvSpPr>
            <p:cNvPr id="10" name="Freeform: Shape 3"/>
            <p:cNvSpPr>
              <a:spLocks/>
            </p:cNvSpPr>
            <p:nvPr/>
          </p:nvSpPr>
          <p:spPr bwMode="auto">
            <a:xfrm>
              <a:off x="5369688" y="1624128"/>
              <a:ext cx="2115667" cy="1057489"/>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chemeClr val="accent3"/>
            </a:solidFill>
            <a:ln w="3175">
              <a:noFill/>
            </a:ln>
          </p:spPr>
          <p:txBody>
            <a:bodyPr anchor="ctr"/>
            <a:lstStyle/>
            <a:p>
              <a:pPr algn="ctr"/>
              <a:endParaRPr/>
            </a:p>
          </p:txBody>
        </p:sp>
      </p:grpSp>
      <p:sp>
        <p:nvSpPr>
          <p:cNvPr id="21" name="TextBox 13"/>
          <p:cNvSpPr txBox="1">
            <a:spLocks/>
          </p:cNvSpPr>
          <p:nvPr/>
        </p:nvSpPr>
        <p:spPr bwMode="auto">
          <a:xfrm>
            <a:off x="2050932" y="3608116"/>
            <a:ext cx="1331096" cy="184666"/>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lgn="ctr">
              <a:buClr>
                <a:prstClr val="white"/>
              </a:buClr>
              <a:defRPr/>
            </a:pPr>
            <a:r>
              <a:rPr lang="zh-CN" altLang="en-US" sz="1600" b="1" dirty="0">
                <a:solidFill>
                  <a:schemeClr val="accent1"/>
                </a:solidFill>
              </a:rPr>
              <a:t>打印机</a:t>
            </a:r>
          </a:p>
        </p:txBody>
      </p:sp>
      <p:sp>
        <p:nvSpPr>
          <p:cNvPr id="19" name="TextBox 16"/>
          <p:cNvSpPr txBox="1">
            <a:spLocks/>
          </p:cNvSpPr>
          <p:nvPr/>
        </p:nvSpPr>
        <p:spPr bwMode="auto">
          <a:xfrm>
            <a:off x="5758395" y="3608116"/>
            <a:ext cx="1331096" cy="184666"/>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lgn="ctr">
              <a:buClr>
                <a:prstClr val="white"/>
              </a:buClr>
              <a:defRPr/>
            </a:pPr>
            <a:r>
              <a:rPr lang="zh-CN" altLang="en-US" sz="1600" b="1" dirty="0">
                <a:solidFill>
                  <a:schemeClr val="accent3"/>
                </a:solidFill>
              </a:rPr>
              <a:t>显示器</a:t>
            </a:r>
          </a:p>
        </p:txBody>
      </p:sp>
      <p:sp>
        <p:nvSpPr>
          <p:cNvPr id="17" name="TextBox 19"/>
          <p:cNvSpPr txBox="1">
            <a:spLocks/>
          </p:cNvSpPr>
          <p:nvPr/>
        </p:nvSpPr>
        <p:spPr bwMode="auto">
          <a:xfrm>
            <a:off x="3906362" y="1738504"/>
            <a:ext cx="1331096" cy="184666"/>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lgn="ctr">
              <a:buClr>
                <a:prstClr val="white"/>
              </a:buClr>
              <a:defRPr/>
            </a:pPr>
            <a:r>
              <a:rPr lang="zh-CN" altLang="en-US" sz="1600" b="1" dirty="0">
                <a:solidFill>
                  <a:schemeClr val="accent2"/>
                </a:solidFill>
              </a:rPr>
              <a:t>音箱</a:t>
            </a:r>
          </a:p>
        </p:txBody>
      </p:sp>
      <p:sp>
        <p:nvSpPr>
          <p:cNvPr id="14" name="Oval 24"/>
          <p:cNvSpPr/>
          <p:nvPr/>
        </p:nvSpPr>
        <p:spPr>
          <a:xfrm>
            <a:off x="3943385" y="2064344"/>
            <a:ext cx="1276121" cy="1276121"/>
          </a:xfrm>
          <a:prstGeom prst="ellipse">
            <a:avLst/>
          </a:prstGeom>
          <a:noFill/>
          <a:ln w="28575">
            <a:solidFill>
              <a:schemeClr val="accent3"/>
            </a:solidFill>
          </a:ln>
        </p:spPr>
        <p:style>
          <a:lnRef idx="2">
            <a:schemeClr val="accent6"/>
          </a:lnRef>
          <a:fillRef idx="1">
            <a:schemeClr val="lt1"/>
          </a:fillRef>
          <a:effectRef idx="0">
            <a:schemeClr val="accent6"/>
          </a:effectRef>
          <a:fontRef idx="minor">
            <a:schemeClr val="dk1"/>
          </a:fontRef>
        </p:style>
        <p:txBody>
          <a:bodyPr anchor="ctr"/>
          <a:lstStyle/>
          <a:p>
            <a:pPr algn="ctr"/>
            <a:endParaRPr/>
          </a:p>
        </p:txBody>
      </p:sp>
      <p:sp>
        <p:nvSpPr>
          <p:cNvPr id="15" name="Oval 26"/>
          <p:cNvSpPr/>
          <p:nvPr/>
        </p:nvSpPr>
        <p:spPr>
          <a:xfrm>
            <a:off x="5810128" y="2063092"/>
            <a:ext cx="1276121" cy="1276121"/>
          </a:xfrm>
          <a:prstGeom prst="ellipse">
            <a:avLst/>
          </a:prstGeom>
          <a:noFill/>
          <a:ln w="28575">
            <a:solidFill>
              <a:schemeClr val="accent4"/>
            </a:solidFill>
          </a:ln>
        </p:spPr>
        <p:style>
          <a:lnRef idx="2">
            <a:schemeClr val="accent6"/>
          </a:lnRef>
          <a:fillRef idx="1">
            <a:schemeClr val="lt1"/>
          </a:fillRef>
          <a:effectRef idx="0">
            <a:schemeClr val="accent6"/>
          </a:effectRef>
          <a:fontRef idx="minor">
            <a:schemeClr val="dk1"/>
          </a:fontRef>
        </p:style>
        <p:txBody>
          <a:bodyPr anchor="ctr"/>
          <a:lstStyle/>
          <a:p>
            <a:pPr algn="ctr"/>
            <a:endParaRPr/>
          </a:p>
        </p:txBody>
      </p:sp>
      <p:sp>
        <p:nvSpPr>
          <p:cNvPr id="25" name="Title 1">
            <a:extLst>
              <a:ext uri="{FF2B5EF4-FFF2-40B4-BE49-F238E27FC236}">
                <a16:creationId xmlns:a16="http://schemas.microsoft.com/office/drawing/2014/main" id="{84F021CE-0B7B-4632-A6CF-4A14A1E9CE7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计算机向人提供信息</a:t>
            </a:r>
            <a:endParaRPr lang="en-GB" altLang="zh-CN" sz="1800" dirty="0">
              <a:solidFill>
                <a:schemeClr val="tx1">
                  <a:lumMod val="65000"/>
                  <a:lumOff val="35000"/>
                </a:schemeClr>
              </a:solidFill>
              <a:latin typeface="+mn-lt"/>
              <a:ea typeface="+mn-ea"/>
              <a:cs typeface="+mn-ea"/>
              <a:sym typeface="+mn-lt"/>
            </a:endParaRPr>
          </a:p>
        </p:txBody>
      </p:sp>
      <p:pic>
        <p:nvPicPr>
          <p:cNvPr id="28" name="图片 27">
            <a:extLst>
              <a:ext uri="{FF2B5EF4-FFF2-40B4-BE49-F238E27FC236}">
                <a16:creationId xmlns:a16="http://schemas.microsoft.com/office/drawing/2014/main" id="{79A3C57A-10A1-40E9-BC2A-0D7D49C7B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5275" y="2217985"/>
            <a:ext cx="922410" cy="966334"/>
          </a:xfrm>
          <a:prstGeom prst="rect">
            <a:avLst/>
          </a:prstGeom>
        </p:spPr>
      </p:pic>
      <p:pic>
        <p:nvPicPr>
          <p:cNvPr id="30" name="图片 29">
            <a:extLst>
              <a:ext uri="{FF2B5EF4-FFF2-40B4-BE49-F238E27FC236}">
                <a16:creationId xmlns:a16="http://schemas.microsoft.com/office/drawing/2014/main" id="{75C7086C-1140-4F4D-B809-C956581F4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1151" y="2210959"/>
            <a:ext cx="999402" cy="999402"/>
          </a:xfrm>
          <a:prstGeom prst="rect">
            <a:avLst/>
          </a:prstGeom>
        </p:spPr>
      </p:pic>
      <p:pic>
        <p:nvPicPr>
          <p:cNvPr id="32" name="图片 31">
            <a:extLst>
              <a:ext uri="{FF2B5EF4-FFF2-40B4-BE49-F238E27FC236}">
                <a16:creationId xmlns:a16="http://schemas.microsoft.com/office/drawing/2014/main" id="{928FB43C-AEE0-4ED4-935F-3026E1D4A8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5418" y="2331068"/>
            <a:ext cx="1045539" cy="816827"/>
          </a:xfrm>
          <a:prstGeom prst="rect">
            <a:avLst/>
          </a:prstGeom>
        </p:spPr>
      </p:pic>
    </p:spTree>
    <p:extLst>
      <p:ext uri="{BB962C8B-B14F-4D97-AF65-F5344CB8AC3E}">
        <p14:creationId xmlns:p14="http://schemas.microsoft.com/office/powerpoint/2010/main" val="1424611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33">
            <a:extLst>
              <a:ext uri="{FF2B5EF4-FFF2-40B4-BE49-F238E27FC236}">
                <a16:creationId xmlns:a16="http://schemas.microsoft.com/office/drawing/2014/main" id="{4BCCF734-B92F-42A2-B8EC-1F801CB0ED88}"/>
              </a:ext>
            </a:extLst>
          </p:cNvPr>
          <p:cNvSpPr txBox="1"/>
          <p:nvPr/>
        </p:nvSpPr>
        <p:spPr>
          <a:xfrm>
            <a:off x="3382416" y="1815539"/>
            <a:ext cx="4093935" cy="611706"/>
          </a:xfrm>
          <a:prstGeom prst="rect">
            <a:avLst/>
          </a:prstGeom>
          <a:noFill/>
          <a:ln w="9525">
            <a:noFill/>
          </a:ln>
        </p:spPr>
        <p:txBody>
          <a:bodyPr wrap="square" anchor="t">
            <a:spAutoFit/>
          </a:bodyPr>
          <a:lstStyle/>
          <a:p>
            <a:pPr lvl="0"/>
            <a:r>
              <a:rPr lang="zh-CN" altLang="en-US" sz="3375" b="1" dirty="0">
                <a:solidFill>
                  <a:schemeClr val="tx1">
                    <a:lumMod val="65000"/>
                    <a:lumOff val="35000"/>
                  </a:schemeClr>
                </a:solidFill>
                <a:latin typeface="微软雅黑" panose="020B0503020204020204" pitchFamily="34" charset="-122"/>
                <a:ea typeface="微软雅黑" panose="020B0503020204020204" pitchFamily="34" charset="-122"/>
              </a:rPr>
              <a:t>自然语言学习</a:t>
            </a:r>
          </a:p>
        </p:txBody>
      </p:sp>
      <p:cxnSp>
        <p:nvCxnSpPr>
          <p:cNvPr id="29" name="直接连接符 28">
            <a:extLst>
              <a:ext uri="{FF2B5EF4-FFF2-40B4-BE49-F238E27FC236}">
                <a16:creationId xmlns:a16="http://schemas.microsoft.com/office/drawing/2014/main" id="{F3FE057F-65B1-4BBA-B69C-1E76F7AEB48A}"/>
              </a:ext>
            </a:extLst>
          </p:cNvPr>
          <p:cNvCxnSpPr/>
          <p:nvPr/>
        </p:nvCxnSpPr>
        <p:spPr>
          <a:xfrm>
            <a:off x="3495681" y="2378710"/>
            <a:ext cx="338699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a:extLst>
              <a:ext uri="{FF2B5EF4-FFF2-40B4-BE49-F238E27FC236}">
                <a16:creationId xmlns:a16="http://schemas.microsoft.com/office/drawing/2014/main" id="{0BCB4E64-3D46-4193-A935-4803CB24F8BE}"/>
              </a:ext>
            </a:extLst>
          </p:cNvPr>
          <p:cNvSpPr/>
          <p:nvPr/>
        </p:nvSpPr>
        <p:spPr>
          <a:xfrm>
            <a:off x="7349836" y="14364"/>
            <a:ext cx="5437826" cy="5143500"/>
          </a:xfrm>
          <a:prstGeom prst="parallelogram">
            <a:avLst>
              <a:gd name="adj" fmla="val 9465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513427F3-712E-4B8F-8F57-0E50B5D5DD29}"/>
              </a:ext>
            </a:extLst>
          </p:cNvPr>
          <p:cNvSpPr/>
          <p:nvPr/>
        </p:nvSpPr>
        <p:spPr>
          <a:xfrm>
            <a:off x="3495681" y="3723878"/>
            <a:ext cx="4981055" cy="4711452"/>
          </a:xfrm>
          <a:prstGeom prst="parallelogram">
            <a:avLst>
              <a:gd name="adj" fmla="val 94657"/>
            </a:avLst>
          </a:pr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
            <a:extLst>
              <a:ext uri="{FF2B5EF4-FFF2-40B4-BE49-F238E27FC236}">
                <a16:creationId xmlns:a16="http://schemas.microsoft.com/office/drawing/2014/main" id="{48748B8F-F263-4C68-9F81-53216F26A9B6}"/>
              </a:ext>
            </a:extLst>
          </p:cNvPr>
          <p:cNvSpPr/>
          <p:nvPr/>
        </p:nvSpPr>
        <p:spPr>
          <a:xfrm>
            <a:off x="2070968" y="1923678"/>
            <a:ext cx="1227284" cy="1190253"/>
          </a:xfrm>
          <a:custGeom>
            <a:avLst/>
            <a:gdLst>
              <a:gd name="connsiteX0" fmla="*/ 0 w 1413385"/>
              <a:gd name="connsiteY0" fmla="*/ 0 h 1026944"/>
              <a:gd name="connsiteX1" fmla="*/ 1413385 w 1413385"/>
              <a:gd name="connsiteY1" fmla="*/ 0 h 1026944"/>
              <a:gd name="connsiteX2" fmla="*/ 1413385 w 1413385"/>
              <a:gd name="connsiteY2" fmla="*/ 1026944 h 1026944"/>
              <a:gd name="connsiteX3" fmla="*/ 0 w 1413385"/>
              <a:gd name="connsiteY3" fmla="*/ 1026944 h 1026944"/>
              <a:gd name="connsiteX4" fmla="*/ 0 w 1413385"/>
              <a:gd name="connsiteY4" fmla="*/ 0 h 1026944"/>
              <a:gd name="connsiteX0" fmla="*/ 0 w 1413385"/>
              <a:gd name="connsiteY0" fmla="*/ 0 h 1026944"/>
              <a:gd name="connsiteX1" fmla="*/ 1413385 w 1413385"/>
              <a:gd name="connsiteY1" fmla="*/ 0 h 1026944"/>
              <a:gd name="connsiteX2" fmla="*/ 1405087 w 1413385"/>
              <a:gd name="connsiteY2" fmla="*/ 494556 h 1026944"/>
              <a:gd name="connsiteX3" fmla="*/ 1413385 w 1413385"/>
              <a:gd name="connsiteY3" fmla="*/ 1026944 h 1026944"/>
              <a:gd name="connsiteX4" fmla="*/ 0 w 1413385"/>
              <a:gd name="connsiteY4" fmla="*/ 1026944 h 1026944"/>
              <a:gd name="connsiteX5" fmla="*/ 0 w 1413385"/>
              <a:gd name="connsiteY5" fmla="*/ 0 h 1026944"/>
              <a:gd name="connsiteX0" fmla="*/ 0 w 1728937"/>
              <a:gd name="connsiteY0" fmla="*/ 0 h 1026944"/>
              <a:gd name="connsiteX1" fmla="*/ 1413385 w 1728937"/>
              <a:gd name="connsiteY1" fmla="*/ 0 h 1026944"/>
              <a:gd name="connsiteX2" fmla="*/ 1728937 w 1728937"/>
              <a:gd name="connsiteY2" fmla="*/ 513606 h 1026944"/>
              <a:gd name="connsiteX3" fmla="*/ 1413385 w 1728937"/>
              <a:gd name="connsiteY3" fmla="*/ 1026944 h 1026944"/>
              <a:gd name="connsiteX4" fmla="*/ 0 w 1728937"/>
              <a:gd name="connsiteY4" fmla="*/ 1026944 h 1026944"/>
              <a:gd name="connsiteX5" fmla="*/ 0 w 1728937"/>
              <a:gd name="connsiteY5" fmla="*/ 0 h 1026944"/>
              <a:gd name="connsiteX0" fmla="*/ 0 w 1841720"/>
              <a:gd name="connsiteY0" fmla="*/ 0 h 1026944"/>
              <a:gd name="connsiteX1" fmla="*/ 1413385 w 1841720"/>
              <a:gd name="connsiteY1" fmla="*/ 0 h 1026944"/>
              <a:gd name="connsiteX2" fmla="*/ 1841720 w 1841720"/>
              <a:gd name="connsiteY2" fmla="*/ 513606 h 1026944"/>
              <a:gd name="connsiteX3" fmla="*/ 1413385 w 1841720"/>
              <a:gd name="connsiteY3" fmla="*/ 1026944 h 1026944"/>
              <a:gd name="connsiteX4" fmla="*/ 0 w 1841720"/>
              <a:gd name="connsiteY4" fmla="*/ 1026944 h 1026944"/>
              <a:gd name="connsiteX5" fmla="*/ 0 w 1841720"/>
              <a:gd name="connsiteY5" fmla="*/ 0 h 10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1720" h="1026944">
                <a:moveTo>
                  <a:pt x="0" y="0"/>
                </a:moveTo>
                <a:lnTo>
                  <a:pt x="1413385" y="0"/>
                </a:lnTo>
                <a:lnTo>
                  <a:pt x="1841720" y="513606"/>
                </a:lnTo>
                <a:lnTo>
                  <a:pt x="1413385" y="1026944"/>
                </a:lnTo>
                <a:lnTo>
                  <a:pt x="0" y="1026944"/>
                </a:lnTo>
                <a:lnTo>
                  <a:pt x="0" y="0"/>
                </a:lnTo>
                <a:close/>
              </a:path>
            </a:pathLst>
          </a:custGeom>
          <a:solidFill>
            <a:srgbClr val="02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a:extLst>
              <a:ext uri="{FF2B5EF4-FFF2-40B4-BE49-F238E27FC236}">
                <a16:creationId xmlns:a16="http://schemas.microsoft.com/office/drawing/2014/main" id="{2D19D777-45C9-43A1-8D1A-36055525DCDC}"/>
              </a:ext>
            </a:extLst>
          </p:cNvPr>
          <p:cNvSpPr txBox="1"/>
          <p:nvPr/>
        </p:nvSpPr>
        <p:spPr>
          <a:xfrm>
            <a:off x="2282640" y="2005935"/>
            <a:ext cx="707245" cy="1107996"/>
          </a:xfrm>
          <a:prstGeom prst="rect">
            <a:avLst/>
          </a:prstGeom>
          <a:noFill/>
        </p:spPr>
        <p:txBody>
          <a:bodyPr wrap="none" rtlCol="0">
            <a:spAutoFit/>
          </a:bodyPr>
          <a:lstStyle/>
          <a:p>
            <a:r>
              <a:rPr lang="en-US" altLang="zh-CN" sz="6600" b="1" dirty="0">
                <a:solidFill>
                  <a:schemeClr val="bg1"/>
                </a:solidFill>
                <a:latin typeface="方正兰亭超细黑简体" panose="02000000000000000000" pitchFamily="2" charset="-122"/>
                <a:ea typeface="方正兰亭超细黑简体" panose="02000000000000000000" pitchFamily="2" charset="-122"/>
              </a:rPr>
              <a:t>2</a:t>
            </a:r>
            <a:endParaRPr lang="zh-CN" altLang="en-US" sz="6600" b="1"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4288671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randombar(horizontal)">
                                      <p:cBhvr>
                                        <p:cTn id="13" dur="500"/>
                                        <p:tgtEl>
                                          <p:spTgt spid="59"/>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8" grpId="0" animBg="1"/>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RESOURCELIBID_SHAPE" val="32125"/>
  <p:tag name="RESOURCELIB_SHAPETYPE" val="5"/>
  <p:tag name="SMARTLAYOUT_SHAPETYPE" val="Picture"/>
  <p:tag name="SMARTLAYOUT_SHAPEPICTURE" val="1|KeepOriginal|False|False|PictureBox|None|47527a2f89e74043adf0af7e0012f708.jpeg"/>
  <p:tag name="PA" val="v5.2.9"/>
  <p:tag name="RESOURCELIBID_SMARTLAYOUT" val="556058"/>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0.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1.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2.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3.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4.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5.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6.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7.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8.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19.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02528A"/>
    </a:accent1>
    <a:accent2>
      <a:srgbClr val="595959"/>
    </a:accent2>
    <a:accent3>
      <a:srgbClr val="02528A"/>
    </a:accent3>
    <a:accent4>
      <a:srgbClr val="595959"/>
    </a:accent4>
    <a:accent5>
      <a:srgbClr val="02528A"/>
    </a:accent5>
    <a:accent6>
      <a:srgbClr val="595959"/>
    </a:accent6>
    <a:hlink>
      <a:srgbClr val="02528A"/>
    </a:hlink>
    <a:folHlink>
      <a:srgbClr val="595959"/>
    </a:folHlink>
  </a:clrScheme>
</a:themeOverride>
</file>

<file path=docProps/app.xml><?xml version="1.0" encoding="utf-8"?>
<Properties xmlns="http://schemas.openxmlformats.org/officeDocument/2006/extended-properties" xmlns:vt="http://schemas.openxmlformats.org/officeDocument/2006/docPropsVTypes">
  <TotalTime>9363</TotalTime>
  <Words>581</Words>
  <Application>Microsoft Office PowerPoint</Application>
  <PresentationFormat>全屏显示(16:9)</PresentationFormat>
  <Paragraphs>91</Paragraphs>
  <Slides>19</Slides>
  <Notes>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SF UI Display Thin</vt:lpstr>
      <vt:lpstr>方正粗倩_GBK</vt:lpstr>
      <vt:lpstr>方正黄草简体</vt:lpstr>
      <vt:lpstr>方正兰亭超细黑简体</vt:lpstr>
      <vt:lpstr>方正姚体</vt:lpstr>
      <vt:lpstr>汉仪彩云体简</vt:lpstr>
      <vt:lpstr>黑体</vt:lpstr>
      <vt:lpstr>华文仿宋</vt:lpstr>
      <vt:lpstr>华文行楷</vt:lpstr>
      <vt:lpstr>华文楷体</vt:lpstr>
      <vt:lpstr>华文新魏</vt:lpstr>
      <vt:lpstr>华文中宋</vt:lpstr>
      <vt:lpstr>楷体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rjx</dc:creator>
  <cp:lastModifiedBy>徐仁君</cp:lastModifiedBy>
  <cp:revision>29</cp:revision>
  <dcterms:created xsi:type="dcterms:W3CDTF">2015-04-24T01:01:13Z</dcterms:created>
  <dcterms:modified xsi:type="dcterms:W3CDTF">2020-02-10T10:21:07Z</dcterms:modified>
</cp:coreProperties>
</file>